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theme/themeOverride3.xml" ContentType="application/vnd.openxmlformats-officedocument.themeOverride+xml"/>
  <Override PartName="/ppt/tags/tag3.xml" ContentType="application/vnd.openxmlformats-officedocument.presentationml.tags+xml"/>
  <Override PartName="/ppt/theme/themeOverride4.xml" ContentType="application/vnd.openxmlformats-officedocument.themeOverride+xml"/>
  <Override PartName="/ppt/tags/tag4.xml" ContentType="application/vnd.openxmlformats-officedocument.presentationml.tags+xml"/>
  <Override PartName="/ppt/theme/themeOverride5.xml" ContentType="application/vnd.openxmlformats-officedocument.themeOverride+xml"/>
  <Override PartName="/ppt/tags/tag5.xml" ContentType="application/vnd.openxmlformats-officedocument.presentationml.tags+xml"/>
  <Override PartName="/ppt/theme/themeOverride6.xml" ContentType="application/vnd.openxmlformats-officedocument.themeOverride+xml"/>
  <Override PartName="/ppt/tags/tag6.xml" ContentType="application/vnd.openxmlformats-officedocument.presentationml.tags+xml"/>
  <Override PartName="/ppt/theme/themeOverride7.xml" ContentType="application/vnd.openxmlformats-officedocument.themeOverride+xml"/>
  <Override PartName="/ppt/tags/tag7.xml" ContentType="application/vnd.openxmlformats-officedocument.presentationml.tags+xml"/>
  <Override PartName="/ppt/theme/themeOverride8.xml" ContentType="application/vnd.openxmlformats-officedocument.themeOverride+xml"/>
  <Override PartName="/ppt/theme/themeOverride9.xml" ContentType="application/vnd.openxmlformats-officedocument.themeOverride+xml"/>
  <Override PartName="/ppt/tags/tag8.xml" ContentType="application/vnd.openxmlformats-officedocument.presentationml.tags+xml"/>
  <Override PartName="/ppt/theme/themeOverride10.xml" ContentType="application/vnd.openxmlformats-officedocument.themeOverride+xml"/>
  <Override PartName="/ppt/tags/tag9.xml" ContentType="application/vnd.openxmlformats-officedocument.presentationml.tags+xml"/>
  <Override PartName="/ppt/theme/themeOverride11.xml" ContentType="application/vnd.openxmlformats-officedocument.themeOverride+xml"/>
  <Override PartName="/ppt/tags/tag10.xml" ContentType="application/vnd.openxmlformats-officedocument.presentationml.tags+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ags/tag11.xml" ContentType="application/vnd.openxmlformats-officedocument.presentationml.tags+xml"/>
  <Override PartName="/ppt/theme/themeOverride55.xml" ContentType="application/vnd.openxmlformats-officedocument.themeOverride+xml"/>
  <Override PartName="/ppt/tags/tag12.xml" ContentType="application/vnd.openxmlformats-officedocument.presentationml.tags+xml"/>
  <Override PartName="/ppt/notesSlides/notesSlide2.xml" ContentType="application/vnd.openxmlformats-officedocument.presentationml.notesSlide+xml"/>
  <Override PartName="/ppt/theme/themeOverride56.xml" ContentType="application/vnd.openxmlformats-officedocument.themeOverride+xml"/>
  <Override PartName="/ppt/notesSlides/notesSlide3.xml" ContentType="application/vnd.openxmlformats-officedocument.presentationml.notesSlide+xml"/>
  <Override PartName="/ppt/theme/themeOverride57.xml" ContentType="application/vnd.openxmlformats-officedocument.themeOverride+xml"/>
  <Override PartName="/ppt/tags/tag1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275" r:id="rId1"/>
    <p:sldMasterId id="2147484305" r:id="rId2"/>
    <p:sldMasterId id="2147484323" r:id="rId3"/>
    <p:sldMasterId id="2147484335" r:id="rId4"/>
  </p:sldMasterIdLst>
  <p:notesMasterIdLst>
    <p:notesMasterId r:id="rId63"/>
  </p:notesMasterIdLst>
  <p:sldIdLst>
    <p:sldId id="323" r:id="rId5"/>
    <p:sldId id="320" r:id="rId6"/>
    <p:sldId id="259" r:id="rId7"/>
    <p:sldId id="260" r:id="rId8"/>
    <p:sldId id="326" r:id="rId9"/>
    <p:sldId id="273" r:id="rId10"/>
    <p:sldId id="274" r:id="rId11"/>
    <p:sldId id="327" r:id="rId12"/>
    <p:sldId id="275" r:id="rId13"/>
    <p:sldId id="261" r:id="rId14"/>
    <p:sldId id="328" r:id="rId15"/>
    <p:sldId id="354" r:id="rId16"/>
    <p:sldId id="276" r:id="rId17"/>
    <p:sldId id="277" r:id="rId18"/>
    <p:sldId id="329" r:id="rId19"/>
    <p:sldId id="278" r:id="rId20"/>
    <p:sldId id="279" r:id="rId21"/>
    <p:sldId id="330" r:id="rId22"/>
    <p:sldId id="280" r:id="rId23"/>
    <p:sldId id="281" r:id="rId24"/>
    <p:sldId id="355" r:id="rId25"/>
    <p:sldId id="331" r:id="rId26"/>
    <p:sldId id="349" r:id="rId27"/>
    <p:sldId id="304" r:id="rId28"/>
    <p:sldId id="333" r:id="rId29"/>
    <p:sldId id="356" r:id="rId30"/>
    <p:sldId id="305" r:id="rId31"/>
    <p:sldId id="306" r:id="rId32"/>
    <p:sldId id="307" r:id="rId33"/>
    <p:sldId id="308" r:id="rId34"/>
    <p:sldId id="334" r:id="rId35"/>
    <p:sldId id="335" r:id="rId36"/>
    <p:sldId id="310" r:id="rId37"/>
    <p:sldId id="321" r:id="rId38"/>
    <p:sldId id="311" r:id="rId39"/>
    <p:sldId id="336" r:id="rId40"/>
    <p:sldId id="312" r:id="rId41"/>
    <p:sldId id="337" r:id="rId42"/>
    <p:sldId id="313" r:id="rId43"/>
    <p:sldId id="338" r:id="rId44"/>
    <p:sldId id="314" r:id="rId45"/>
    <p:sldId id="315" r:id="rId46"/>
    <p:sldId id="339" r:id="rId47"/>
    <p:sldId id="340" r:id="rId48"/>
    <p:sldId id="316" r:id="rId49"/>
    <p:sldId id="341" r:id="rId50"/>
    <p:sldId id="317" r:id="rId51"/>
    <p:sldId id="342" r:id="rId52"/>
    <p:sldId id="318" r:id="rId53"/>
    <p:sldId id="343" r:id="rId54"/>
    <p:sldId id="345" r:id="rId55"/>
    <p:sldId id="319" r:id="rId56"/>
    <p:sldId id="344" r:id="rId57"/>
    <p:sldId id="346" r:id="rId58"/>
    <p:sldId id="350" r:id="rId59"/>
    <p:sldId id="351" r:id="rId60"/>
    <p:sldId id="352" r:id="rId61"/>
    <p:sldId id="353" r:id="rId62"/>
  </p:sldIdLst>
  <p:sldSz cx="9144000" cy="6858000" type="screen4x3"/>
  <p:notesSz cx="6858000" cy="9144000"/>
  <p:embeddedFontLst>
    <p:embeddedFont>
      <p:font typeface="Andalus" panose="020B0604020202020204" charset="-78"/>
      <p:regular r:id="rId64"/>
    </p:embeddedFont>
    <p:embeddedFont>
      <p:font typeface="B Koodak" panose="020B0604020202020204" charset="-78"/>
      <p:bold r:id="rId65"/>
    </p:embeddedFont>
    <p:embeddedFont>
      <p:font typeface="B Titr" panose="020B0604020202020204" charset="-78"/>
      <p:bold r:id="rId66"/>
    </p:embeddedFont>
    <p:embeddedFont>
      <p:font typeface="Calibri" panose="020F0502020204030204" pitchFamily="34" charset="0"/>
      <p:regular r:id="rId67"/>
      <p:bold r:id="rId68"/>
      <p:italic r:id="rId69"/>
      <p:boldItalic r:id="rId70"/>
    </p:embeddedFont>
    <p:embeddedFont>
      <p:font typeface="Corbel" panose="020B0503020204020204" pitchFamily="34" charset="0"/>
      <p:regular r:id="rId71"/>
      <p:bold r:id="rId72"/>
      <p:italic r:id="rId73"/>
      <p:boldItalic r:id="rId74"/>
    </p:embeddedFont>
    <p:embeddedFont>
      <p:font typeface="Garamond" panose="02020404030301010803" pitchFamily="18" charset="0"/>
      <p:regular r:id="rId75"/>
      <p:bold r:id="rId76"/>
      <p:italic r:id="rId77"/>
    </p:embeddedFont>
    <p:embeddedFont>
      <p:font typeface="Tahoma" panose="020B0604030504040204" pitchFamily="34" charset="0"/>
      <p:regular r:id="rId78"/>
      <p:bold r:id="rId79"/>
    </p:embeddedFont>
    <p:embeddedFont>
      <p:font typeface="Tahoma" panose="020B0604030504040204" pitchFamily="34" charset="0"/>
      <p:regular r:id="rId78"/>
      <p:bold r:id="rId7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86323" autoAdjust="0"/>
  </p:normalViewPr>
  <p:slideViewPr>
    <p:cSldViewPr>
      <p:cViewPr varScale="1">
        <p:scale>
          <a:sx n="72" d="100"/>
          <a:sy n="72" d="100"/>
        </p:scale>
        <p:origin x="13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font" Target="fonts/font5.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11.fntdata"/><Relationship Id="rId79" Type="http://schemas.openxmlformats.org/officeDocument/2006/relationships/font" Target="fonts/font16.fntdata"/><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9.fntdata"/><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7.fntdata"/><Relationship Id="rId75" Type="http://schemas.openxmlformats.org/officeDocument/2006/relationships/font" Target="fonts/font12.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3.fntdata"/><Relationship Id="rId7" Type="http://schemas.openxmlformats.org/officeDocument/2006/relationships/slide" Target="slides/slide3.xml"/><Relationship Id="rId71" Type="http://schemas.openxmlformats.org/officeDocument/2006/relationships/font" Target="fonts/font8.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18F26CB-EDAA-45B2-B3D3-03E903D5D665}" type="datetimeFigureOut">
              <a:rPr lang="fa-IR" smtClean="0"/>
              <a:t>28/02/1447</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4A750E1E-A897-4F78-9A82-15D1D46D03B1}" type="slidenum">
              <a:rPr lang="fa-IR" smtClean="0"/>
              <a:t>‹#›</a:t>
            </a:fld>
            <a:endParaRPr lang="fa-IR"/>
          </a:p>
        </p:txBody>
      </p:sp>
    </p:spTree>
    <p:extLst>
      <p:ext uri="{BB962C8B-B14F-4D97-AF65-F5344CB8AC3E}">
        <p14:creationId xmlns:p14="http://schemas.microsoft.com/office/powerpoint/2010/main" val="52848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a:t>
            </a:fld>
            <a:endParaRPr lang="fa-IR"/>
          </a:p>
        </p:txBody>
      </p:sp>
    </p:spTree>
    <p:extLst>
      <p:ext uri="{BB962C8B-B14F-4D97-AF65-F5344CB8AC3E}">
        <p14:creationId xmlns:p14="http://schemas.microsoft.com/office/powerpoint/2010/main" val="1669590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48734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FDC5BCD6-C8D4-4238-9C90-0D1BAA2CFC58}" type="slidenum">
              <a:rPr kumimoji="0" lang="ar-SA"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8011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03547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8/22/2025</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06764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883714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730006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defTabSz="342900"/>
            <a:fld id="{48A87A34-81AB-432B-8DAE-1953F412C126}" type="datetimeFigureOut">
              <a:rPr lang="en-US" smtClean="0">
                <a:solidFill>
                  <a:srgbClr val="000000"/>
                </a:solidFill>
              </a:rPr>
              <a:pPr defTabSz="342900"/>
              <a:t>8/22/2025</a:t>
            </a:fld>
            <a:endParaRPr lang="en-US" dirty="0">
              <a:solidFill>
                <a:srgbClr val="000000"/>
              </a:solidFill>
            </a:endParaRPr>
          </a:p>
        </p:txBody>
      </p:sp>
      <p:sp>
        <p:nvSpPr>
          <p:cNvPr id="5" name="Footer Placeholder 4"/>
          <p:cNvSpPr>
            <a:spLocks noGrp="1"/>
          </p:cNvSpPr>
          <p:nvPr>
            <p:ph type="ftr" sz="quarter" idx="11"/>
          </p:nvPr>
        </p:nvSpPr>
        <p:spPr>
          <a:xfrm>
            <a:off x="2019298" y="5037663"/>
            <a:ext cx="3910976" cy="279400"/>
          </a:xfrm>
        </p:spPr>
        <p:txBody>
          <a:bodyPr/>
          <a:lstStyle/>
          <a:p>
            <a:pPr defTabSz="342900"/>
            <a:endParaRPr lang="en-US" dirty="0">
              <a:solidFill>
                <a:srgbClr val="000000"/>
              </a:solidFill>
            </a:endParaRPr>
          </a:p>
        </p:txBody>
      </p:sp>
      <p:sp>
        <p:nvSpPr>
          <p:cNvPr id="6" name="Slide Number Placeholder 5"/>
          <p:cNvSpPr>
            <a:spLocks noGrp="1"/>
          </p:cNvSpPr>
          <p:nvPr>
            <p:ph type="sldNum" sz="quarter" idx="12"/>
          </p:nvPr>
        </p:nvSpPr>
        <p:spPr>
          <a:xfrm>
            <a:off x="6717677" y="5037663"/>
            <a:ext cx="413375" cy="279400"/>
          </a:xfrm>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43466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8/22/2025</a:t>
            </a:fld>
            <a:endParaRPr lang="en-US" dirty="0">
              <a:solidFill>
                <a:srgbClr val="000000"/>
              </a:solidFill>
            </a:endParaRPr>
          </a:p>
        </p:txBody>
      </p:sp>
      <p:sp>
        <p:nvSpPr>
          <p:cNvPr id="5" name="Footer Placeholder 4"/>
          <p:cNvSpPr>
            <a:spLocks noGrp="1"/>
          </p:cNvSpPr>
          <p:nvPr>
            <p:ph type="ftr" sz="quarter" idx="11"/>
          </p:nvPr>
        </p:nvSpPr>
        <p:spPr/>
        <p:txBody>
          <a:bodyPr/>
          <a:lstStyle/>
          <a:p>
            <a:pPr defTabSz="342900"/>
            <a:endParaRPr lang="en-US" dirty="0">
              <a:solidFill>
                <a:srgbClr val="000000"/>
              </a:solidFill>
            </a:endParaRPr>
          </a:p>
        </p:txBody>
      </p:sp>
      <p:sp>
        <p:nvSpPr>
          <p:cNvPr id="6" name="Slide Number Placeholder 5"/>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spTree>
    <p:extLst>
      <p:ext uri="{BB962C8B-B14F-4D97-AF65-F5344CB8AC3E}">
        <p14:creationId xmlns:p14="http://schemas.microsoft.com/office/powerpoint/2010/main" val="845411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8/22/2025</a:t>
            </a:fld>
            <a:endParaRPr lang="en-US" dirty="0">
              <a:solidFill>
                <a:srgbClr val="000000"/>
              </a:solidFill>
            </a:endParaRPr>
          </a:p>
        </p:txBody>
      </p:sp>
      <p:sp>
        <p:nvSpPr>
          <p:cNvPr id="5" name="Footer Placeholder 4"/>
          <p:cNvSpPr>
            <a:spLocks noGrp="1"/>
          </p:cNvSpPr>
          <p:nvPr>
            <p:ph type="ftr" sz="quarter" idx="11"/>
          </p:nvPr>
        </p:nvSpPr>
        <p:spPr/>
        <p:txBody>
          <a:bodyPr/>
          <a:lstStyle/>
          <a:p>
            <a:pPr defTabSz="342900"/>
            <a:endParaRPr lang="en-US" dirty="0">
              <a:solidFill>
                <a:srgbClr val="000000"/>
              </a:solidFill>
            </a:endParaRPr>
          </a:p>
        </p:txBody>
      </p:sp>
      <p:sp>
        <p:nvSpPr>
          <p:cNvPr id="6" name="Slide Number Placeholder 5"/>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4516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8/22/2025</a:t>
            </a:fld>
            <a:endParaRPr lang="en-US" dirty="0">
              <a:solidFill>
                <a:srgbClr val="000000"/>
              </a:solidFill>
            </a:endParaRPr>
          </a:p>
        </p:txBody>
      </p:sp>
      <p:sp>
        <p:nvSpPr>
          <p:cNvPr id="6" name="Footer Placeholder 5"/>
          <p:cNvSpPr>
            <a:spLocks noGrp="1"/>
          </p:cNvSpPr>
          <p:nvPr>
            <p:ph type="ftr" sz="quarter" idx="11"/>
          </p:nvPr>
        </p:nvSpPr>
        <p:spPr/>
        <p:txBody>
          <a:bodyPr/>
          <a:lstStyle/>
          <a:p>
            <a:pPr defTabSz="342900"/>
            <a:endParaRPr lang="en-US" dirty="0">
              <a:solidFill>
                <a:srgbClr val="000000"/>
              </a:solidFill>
            </a:endParaRPr>
          </a:p>
        </p:txBody>
      </p:sp>
      <p:sp>
        <p:nvSpPr>
          <p:cNvPr id="7" name="Slide Number Placeholder 6"/>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spTree>
    <p:extLst>
      <p:ext uri="{BB962C8B-B14F-4D97-AF65-F5344CB8AC3E}">
        <p14:creationId xmlns:p14="http://schemas.microsoft.com/office/powerpoint/2010/main" val="2471495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8/22/2025</a:t>
            </a:fld>
            <a:endParaRPr lang="en-US" dirty="0">
              <a:solidFill>
                <a:srgbClr val="000000"/>
              </a:solidFill>
            </a:endParaRPr>
          </a:p>
        </p:txBody>
      </p:sp>
      <p:sp>
        <p:nvSpPr>
          <p:cNvPr id="8" name="Footer Placeholder 7"/>
          <p:cNvSpPr>
            <a:spLocks noGrp="1"/>
          </p:cNvSpPr>
          <p:nvPr>
            <p:ph type="ftr" sz="quarter" idx="11"/>
          </p:nvPr>
        </p:nvSpPr>
        <p:spPr/>
        <p:txBody>
          <a:bodyPr/>
          <a:lstStyle/>
          <a:p>
            <a:pPr defTabSz="342900"/>
            <a:endParaRPr lang="en-US" dirty="0">
              <a:solidFill>
                <a:srgbClr val="000000"/>
              </a:solidFill>
            </a:endParaRPr>
          </a:p>
        </p:txBody>
      </p:sp>
      <p:sp>
        <p:nvSpPr>
          <p:cNvPr id="9" name="Slide Number Placeholder 8"/>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461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8/22/2025</a:t>
            </a:fld>
            <a:endParaRPr lang="en-US" dirty="0">
              <a:solidFill>
                <a:srgbClr val="000000"/>
              </a:solidFill>
            </a:endParaRPr>
          </a:p>
        </p:txBody>
      </p:sp>
      <p:sp>
        <p:nvSpPr>
          <p:cNvPr id="4" name="Footer Placeholder 3"/>
          <p:cNvSpPr>
            <a:spLocks noGrp="1"/>
          </p:cNvSpPr>
          <p:nvPr>
            <p:ph type="ftr" sz="quarter" idx="11"/>
          </p:nvPr>
        </p:nvSpPr>
        <p:spPr/>
        <p:txBody>
          <a:bodyPr/>
          <a:lstStyle/>
          <a:p>
            <a:pPr defTabSz="342900"/>
            <a:endParaRPr lang="en-US" dirty="0">
              <a:solidFill>
                <a:srgbClr val="000000"/>
              </a:solidFill>
            </a:endParaRPr>
          </a:p>
        </p:txBody>
      </p:sp>
      <p:sp>
        <p:nvSpPr>
          <p:cNvPr id="5" name="Slide Number Placeholder 4"/>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072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8/22/2025</a:t>
            </a:fld>
            <a:endParaRPr lang="en-US" dirty="0">
              <a:solidFill>
                <a:srgbClr val="000000"/>
              </a:solidFill>
            </a:endParaRPr>
          </a:p>
        </p:txBody>
      </p:sp>
      <p:sp>
        <p:nvSpPr>
          <p:cNvPr id="3" name="Footer Placeholder 2"/>
          <p:cNvSpPr>
            <a:spLocks noGrp="1"/>
          </p:cNvSpPr>
          <p:nvPr>
            <p:ph type="ftr" sz="quarter" idx="11"/>
          </p:nvPr>
        </p:nvSpPr>
        <p:spPr/>
        <p:txBody>
          <a:bodyPr/>
          <a:lstStyle/>
          <a:p>
            <a:pPr defTabSz="342900"/>
            <a:endParaRPr lang="en-US" dirty="0">
              <a:solidFill>
                <a:srgbClr val="000000"/>
              </a:solidFill>
            </a:endParaRPr>
          </a:p>
        </p:txBody>
      </p:sp>
      <p:sp>
        <p:nvSpPr>
          <p:cNvPr id="4" name="Slide Number Placeholder 3"/>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spTree>
    <p:extLst>
      <p:ext uri="{BB962C8B-B14F-4D97-AF65-F5344CB8AC3E}">
        <p14:creationId xmlns:p14="http://schemas.microsoft.com/office/powerpoint/2010/main" val="17167724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8/22/2025</a:t>
            </a:fld>
            <a:endParaRPr lang="en-US" dirty="0">
              <a:solidFill>
                <a:srgbClr val="000000"/>
              </a:solidFill>
            </a:endParaRPr>
          </a:p>
        </p:txBody>
      </p:sp>
      <p:sp>
        <p:nvSpPr>
          <p:cNvPr id="6" name="Footer Placeholder 5"/>
          <p:cNvSpPr>
            <a:spLocks noGrp="1"/>
          </p:cNvSpPr>
          <p:nvPr>
            <p:ph type="ftr" sz="quarter" idx="11"/>
          </p:nvPr>
        </p:nvSpPr>
        <p:spPr/>
        <p:txBody>
          <a:bodyPr/>
          <a:lstStyle/>
          <a:p>
            <a:pPr defTabSz="342900"/>
            <a:endParaRPr lang="en-US" dirty="0">
              <a:solidFill>
                <a:srgbClr val="000000"/>
              </a:solidFill>
            </a:endParaRPr>
          </a:p>
        </p:txBody>
      </p:sp>
      <p:sp>
        <p:nvSpPr>
          <p:cNvPr id="7" name="Slide Number Placeholder 6"/>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908415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416848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8/22/2025</a:t>
            </a:fld>
            <a:endParaRPr lang="en-US" dirty="0">
              <a:solidFill>
                <a:srgbClr val="000000"/>
              </a:solidFill>
            </a:endParaRPr>
          </a:p>
        </p:txBody>
      </p:sp>
      <p:sp>
        <p:nvSpPr>
          <p:cNvPr id="6" name="Footer Placeholder 5"/>
          <p:cNvSpPr>
            <a:spLocks noGrp="1"/>
          </p:cNvSpPr>
          <p:nvPr>
            <p:ph type="ftr" sz="quarter" idx="11"/>
          </p:nvPr>
        </p:nvSpPr>
        <p:spPr/>
        <p:txBody>
          <a:bodyPr/>
          <a:lstStyle/>
          <a:p>
            <a:pPr defTabSz="342900"/>
            <a:endParaRPr lang="en-US" dirty="0">
              <a:solidFill>
                <a:srgbClr val="000000"/>
              </a:solidFill>
            </a:endParaRPr>
          </a:p>
        </p:txBody>
      </p:sp>
      <p:sp>
        <p:nvSpPr>
          <p:cNvPr id="7" name="Slide Number Placeholder 6"/>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spTree>
    <p:extLst>
      <p:ext uri="{BB962C8B-B14F-4D97-AF65-F5344CB8AC3E}">
        <p14:creationId xmlns:p14="http://schemas.microsoft.com/office/powerpoint/2010/main" val="3133464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8/22/2025</a:t>
            </a:fld>
            <a:endParaRPr lang="en-US" dirty="0">
              <a:solidFill>
                <a:srgbClr val="000000"/>
              </a:solidFill>
            </a:endParaRPr>
          </a:p>
        </p:txBody>
      </p:sp>
      <p:sp>
        <p:nvSpPr>
          <p:cNvPr id="6" name="Footer Placeholder 5"/>
          <p:cNvSpPr>
            <a:spLocks noGrp="1"/>
          </p:cNvSpPr>
          <p:nvPr>
            <p:ph type="ftr" sz="quarter" idx="11"/>
          </p:nvPr>
        </p:nvSpPr>
        <p:spPr/>
        <p:txBody>
          <a:bodyPr/>
          <a:lstStyle/>
          <a:p>
            <a:pPr defTabSz="342900"/>
            <a:endParaRPr lang="en-US" dirty="0">
              <a:solidFill>
                <a:srgbClr val="000000"/>
              </a:solidFill>
            </a:endParaRPr>
          </a:p>
        </p:txBody>
      </p:sp>
      <p:sp>
        <p:nvSpPr>
          <p:cNvPr id="7" name="Slide Number Placeholder 6"/>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spTree>
    <p:extLst>
      <p:ext uri="{BB962C8B-B14F-4D97-AF65-F5344CB8AC3E}">
        <p14:creationId xmlns:p14="http://schemas.microsoft.com/office/powerpoint/2010/main" val="1137680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8/22/2025</a:t>
            </a:fld>
            <a:endParaRPr lang="en-US" dirty="0">
              <a:solidFill>
                <a:srgbClr val="000000"/>
              </a:solidFill>
            </a:endParaRPr>
          </a:p>
        </p:txBody>
      </p:sp>
      <p:sp>
        <p:nvSpPr>
          <p:cNvPr id="5" name="Footer Placeholder 4"/>
          <p:cNvSpPr>
            <a:spLocks noGrp="1"/>
          </p:cNvSpPr>
          <p:nvPr>
            <p:ph type="ftr" sz="quarter" idx="11"/>
          </p:nvPr>
        </p:nvSpPr>
        <p:spPr/>
        <p:txBody>
          <a:bodyPr/>
          <a:lstStyle/>
          <a:p>
            <a:pPr defTabSz="342900"/>
            <a:endParaRPr lang="en-US" dirty="0">
              <a:solidFill>
                <a:srgbClr val="000000"/>
              </a:solidFill>
            </a:endParaRPr>
          </a:p>
        </p:txBody>
      </p:sp>
      <p:sp>
        <p:nvSpPr>
          <p:cNvPr id="6" name="Slide Number Placeholder 5"/>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858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8/22/2025</a:t>
            </a:fld>
            <a:endParaRPr lang="en-US" dirty="0">
              <a:solidFill>
                <a:srgbClr val="000000"/>
              </a:solidFill>
            </a:endParaRPr>
          </a:p>
        </p:txBody>
      </p:sp>
      <p:sp>
        <p:nvSpPr>
          <p:cNvPr id="5" name="Footer Placeholder 4"/>
          <p:cNvSpPr>
            <a:spLocks noGrp="1"/>
          </p:cNvSpPr>
          <p:nvPr>
            <p:ph type="ftr" sz="quarter" idx="11"/>
          </p:nvPr>
        </p:nvSpPr>
        <p:spPr/>
        <p:txBody>
          <a:bodyPr/>
          <a:lstStyle/>
          <a:p>
            <a:pPr defTabSz="342900"/>
            <a:endParaRPr lang="en-US" dirty="0">
              <a:solidFill>
                <a:srgbClr val="000000"/>
              </a:solidFill>
            </a:endParaRPr>
          </a:p>
        </p:txBody>
      </p:sp>
      <p:sp>
        <p:nvSpPr>
          <p:cNvPr id="6" name="Slide Number Placeholder 5"/>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299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8/22/2025</a:t>
            </a:fld>
            <a:endParaRPr lang="en-US" dirty="0">
              <a:solidFill>
                <a:srgbClr val="000000"/>
              </a:solidFill>
            </a:endParaRPr>
          </a:p>
        </p:txBody>
      </p:sp>
      <p:sp>
        <p:nvSpPr>
          <p:cNvPr id="5" name="Footer Placeholder 4"/>
          <p:cNvSpPr>
            <a:spLocks noGrp="1"/>
          </p:cNvSpPr>
          <p:nvPr>
            <p:ph type="ftr" sz="quarter" idx="11"/>
          </p:nvPr>
        </p:nvSpPr>
        <p:spPr/>
        <p:txBody>
          <a:bodyPr/>
          <a:lstStyle/>
          <a:p>
            <a:pPr defTabSz="342900"/>
            <a:endParaRPr lang="en-US" dirty="0">
              <a:solidFill>
                <a:srgbClr val="000000"/>
              </a:solidFill>
            </a:endParaRPr>
          </a:p>
        </p:txBody>
      </p:sp>
      <p:sp>
        <p:nvSpPr>
          <p:cNvPr id="6" name="Slide Number Placeholder 5"/>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spTree>
    <p:extLst>
      <p:ext uri="{BB962C8B-B14F-4D97-AF65-F5344CB8AC3E}">
        <p14:creationId xmlns:p14="http://schemas.microsoft.com/office/powerpoint/2010/main" val="2472456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8/22/2025</a:t>
            </a:fld>
            <a:endParaRPr lang="en-US" dirty="0">
              <a:solidFill>
                <a:srgbClr val="000000"/>
              </a:solidFill>
            </a:endParaRPr>
          </a:p>
        </p:txBody>
      </p:sp>
      <p:sp>
        <p:nvSpPr>
          <p:cNvPr id="5" name="Footer Placeholder 4"/>
          <p:cNvSpPr>
            <a:spLocks noGrp="1"/>
          </p:cNvSpPr>
          <p:nvPr>
            <p:ph type="ftr" sz="quarter" idx="11"/>
          </p:nvPr>
        </p:nvSpPr>
        <p:spPr/>
        <p:txBody>
          <a:bodyPr/>
          <a:lstStyle/>
          <a:p>
            <a:pPr defTabSz="342900"/>
            <a:endParaRPr lang="en-US" dirty="0">
              <a:solidFill>
                <a:srgbClr val="000000"/>
              </a:solidFill>
            </a:endParaRPr>
          </a:p>
        </p:txBody>
      </p:sp>
      <p:sp>
        <p:nvSpPr>
          <p:cNvPr id="6" name="Slide Number Placeholder 5"/>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746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8/22/2025</a:t>
            </a:fld>
            <a:endParaRPr lang="en-US" dirty="0">
              <a:solidFill>
                <a:srgbClr val="000000"/>
              </a:solidFill>
            </a:endParaRPr>
          </a:p>
        </p:txBody>
      </p:sp>
      <p:sp>
        <p:nvSpPr>
          <p:cNvPr id="5" name="Footer Placeholder 4"/>
          <p:cNvSpPr>
            <a:spLocks noGrp="1"/>
          </p:cNvSpPr>
          <p:nvPr>
            <p:ph type="ftr" sz="quarter" idx="11"/>
          </p:nvPr>
        </p:nvSpPr>
        <p:spPr/>
        <p:txBody>
          <a:bodyPr/>
          <a:lstStyle/>
          <a:p>
            <a:pPr defTabSz="342900"/>
            <a:endParaRPr lang="en-US" dirty="0">
              <a:solidFill>
                <a:srgbClr val="000000"/>
              </a:solidFill>
            </a:endParaRPr>
          </a:p>
        </p:txBody>
      </p:sp>
      <p:sp>
        <p:nvSpPr>
          <p:cNvPr id="6" name="Slide Number Placeholder 5"/>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6522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8/22/2025</a:t>
            </a:fld>
            <a:endParaRPr lang="en-US" dirty="0">
              <a:solidFill>
                <a:srgbClr val="000000"/>
              </a:solidFill>
            </a:endParaRPr>
          </a:p>
        </p:txBody>
      </p:sp>
      <p:sp>
        <p:nvSpPr>
          <p:cNvPr id="5" name="Footer Placeholder 4"/>
          <p:cNvSpPr>
            <a:spLocks noGrp="1"/>
          </p:cNvSpPr>
          <p:nvPr>
            <p:ph type="ftr" sz="quarter" idx="11"/>
          </p:nvPr>
        </p:nvSpPr>
        <p:spPr/>
        <p:txBody>
          <a:bodyPr/>
          <a:lstStyle/>
          <a:p>
            <a:pPr defTabSz="342900"/>
            <a:endParaRPr lang="en-US" dirty="0">
              <a:solidFill>
                <a:srgbClr val="000000"/>
              </a:solidFill>
            </a:endParaRPr>
          </a:p>
        </p:txBody>
      </p:sp>
      <p:sp>
        <p:nvSpPr>
          <p:cNvPr id="6" name="Slide Number Placeholder 5"/>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5005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48A87A34-81AB-432B-8DAE-1953F412C126}" type="datetimeFigureOut">
              <a:rPr lang="en-US" smtClean="0">
                <a:solidFill>
                  <a:srgbClr val="000000"/>
                </a:solidFill>
              </a:rPr>
              <a:pPr defTabSz="342900"/>
              <a:t>8/22/2025</a:t>
            </a:fld>
            <a:endParaRPr lang="en-US" dirty="0">
              <a:solidFill>
                <a:srgbClr val="000000"/>
              </a:solidFill>
            </a:endParaRPr>
          </a:p>
        </p:txBody>
      </p:sp>
      <p:sp>
        <p:nvSpPr>
          <p:cNvPr id="5" name="Footer Placeholder 4"/>
          <p:cNvSpPr>
            <a:spLocks noGrp="1"/>
          </p:cNvSpPr>
          <p:nvPr>
            <p:ph type="ftr" sz="quarter" idx="11"/>
          </p:nvPr>
        </p:nvSpPr>
        <p:spPr/>
        <p:txBody>
          <a:bodyPr/>
          <a:lstStyle/>
          <a:p>
            <a:pPr defTabSz="342900"/>
            <a:endParaRPr lang="en-US" dirty="0">
              <a:solidFill>
                <a:srgbClr val="000000"/>
              </a:solidFill>
            </a:endParaRPr>
          </a:p>
        </p:txBody>
      </p:sp>
      <p:sp>
        <p:nvSpPr>
          <p:cNvPr id="6" name="Slide Number Placeholder 5"/>
          <p:cNvSpPr>
            <a:spLocks noGrp="1"/>
          </p:cNvSpPr>
          <p:nvPr>
            <p:ph type="sldNum" sz="quarter" idx="12"/>
          </p:nvPr>
        </p:nvSpPr>
        <p:spPr/>
        <p:txBody>
          <a:body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2409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0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Corbel" panose="020B0503020204020204"/>
              <a:ea typeface="+mn-ea"/>
              <a:cs typeface="+mn-cs"/>
            </a:endParaRPr>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86501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55753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18194106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23195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89655874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52819108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77425887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5904141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68323871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8672020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3424718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42314310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366027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5"/>
            <a:ext cx="5308866" cy="1515533"/>
          </a:xfrm>
        </p:spPr>
        <p:txBody>
          <a:bodyPr anchor="b">
            <a:noAutofit/>
          </a:bodyPr>
          <a:lstStyle>
            <a:lvl1pPr algn="ctr">
              <a:defRPr sz="3600">
                <a:solidFill>
                  <a:schemeClr val="tx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9"/>
            <a:ext cx="5308866" cy="1377651"/>
          </a:xfrm>
        </p:spPr>
        <p:txBody>
          <a:bodyPr anchor="t">
            <a:normAutofit/>
          </a:bodyPr>
          <a:lstStyle>
            <a:lvl1pPr marL="0" indent="0" algn="ctr">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8" y="5054602"/>
            <a:ext cx="673276" cy="279400"/>
          </a:xfrm>
        </p:spPr>
        <p:txBody>
          <a:bodyPr/>
          <a:lstStyle>
            <a:lvl1pPr>
              <a:defRPr>
                <a:solidFill>
                  <a:schemeClr val="tx1"/>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8/22/2025</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1921935" y="5054602"/>
            <a:ext cx="4064860" cy="279400"/>
          </a:xfrm>
        </p:spPr>
        <p:txBody>
          <a:bodyPr/>
          <a:lstStyle>
            <a:lvl1pPr>
              <a:defRPr>
                <a:solidFill>
                  <a:schemeClr val="tx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817318" y="5054602"/>
            <a:ext cx="413483" cy="279400"/>
          </a:xfrm>
        </p:spPr>
        <p:txBody>
          <a:bodyPr/>
          <a:lstStyle>
            <a:lvl1pPr>
              <a:defRPr>
                <a:solidFill>
                  <a:schemeClr val="tx1"/>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2019826"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2608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8/22/2025</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184661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61"/>
            <a:ext cx="6595534" cy="1090015"/>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8/22/2025</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31" name="Straight Connector 30"/>
          <p:cNvCxnSpPr/>
          <p:nvPr/>
        </p:nvCxnSpPr>
        <p:spPr>
          <a:xfrm>
            <a:off x="1278467"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9783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7" y="915339"/>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8/22/2025</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681179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8/22/2025</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41" name="Straight Connector 40"/>
          <p:cNvCxnSpPr/>
          <p:nvPr/>
        </p:nvCxnSpPr>
        <p:spPr>
          <a:xfrm>
            <a:off x="1278467"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0440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9"/>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8/22/2025</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1278467"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2717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8/22/2025</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045521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120063" y="982134"/>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8/22/2025</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7355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1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76866" y="3255432"/>
            <a:ext cx="3632201" cy="182880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8/22/2025</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620491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7" y="4815415"/>
            <a:ext cx="6798734"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1" y="1032935"/>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76867" y="5382153"/>
            <a:ext cx="6798734" cy="493712"/>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257175"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750" b="0" i="0" u="none" strike="noStrike" kern="1200" cap="none" spc="0" normalizeH="0" baseline="0" noProof="0" smtClean="0">
                <a:ln>
                  <a:noFill/>
                </a:ln>
                <a:solidFill>
                  <a:prstClr val="black">
                    <a:tint val="75000"/>
                  </a:prstClr>
                </a:solidFill>
                <a:effectLst/>
                <a:uLnTx/>
                <a:uFillTx/>
                <a:latin typeface="Garamond" panose="02020404030301010803"/>
                <a:ea typeface="+mn-ea"/>
                <a:cs typeface="+mn-cs"/>
              </a:rPr>
              <a:pPr marL="0" marR="0" lvl="0" indent="0" algn="r" defTabSz="257175" rtl="0" eaLnBrk="1" fontAlgn="auto" latinLnBrk="0" hangingPunct="1">
                <a:lnSpc>
                  <a:spcPct val="100000"/>
                </a:lnSpc>
                <a:spcBef>
                  <a:spcPts val="0"/>
                </a:spcBef>
                <a:spcAft>
                  <a:spcPts val="0"/>
                </a:spcAft>
                <a:buClrTx/>
                <a:buSzTx/>
                <a:buFontTx/>
                <a:buNone/>
                <a:tabLst/>
                <a:defRPr/>
              </a:pPr>
              <a:t>8/22/2025</a:t>
            </a:fld>
            <a:endParaRPr kumimoji="0" lang="en-US" sz="75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257175"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257175" rtl="0" eaLnBrk="1" fontAlgn="auto" latinLnBrk="0" hangingPunct="1">
              <a:lnSpc>
                <a:spcPct val="100000"/>
              </a:lnSpc>
              <a:spcBef>
                <a:spcPts val="0"/>
              </a:spcBef>
              <a:spcAft>
                <a:spcPts val="0"/>
              </a:spcAft>
              <a:buClrTx/>
              <a:buSzTx/>
              <a:buFontTx/>
              <a:buNone/>
              <a:tabLst/>
              <a:defRPr/>
            </a:pPr>
            <a:fld id="{D57F1E4F-1CFF-5643-939E-02111984F565}"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257175"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34620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493849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7" y="906873"/>
            <a:ext cx="6798734" cy="309786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76866" y="4275666"/>
            <a:ext cx="6798736" cy="1600202"/>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257175"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750" b="0" i="0" u="none" strike="noStrike" kern="1200" cap="none" spc="0" normalizeH="0" baseline="0" noProof="0" smtClean="0">
                <a:ln>
                  <a:noFill/>
                </a:ln>
                <a:solidFill>
                  <a:prstClr val="black">
                    <a:tint val="75000"/>
                  </a:prstClr>
                </a:solidFill>
                <a:effectLst/>
                <a:uLnTx/>
                <a:uFillTx/>
                <a:latin typeface="Garamond" panose="02020404030301010803"/>
                <a:ea typeface="+mn-ea"/>
                <a:cs typeface="+mn-cs"/>
              </a:rPr>
              <a:pPr marL="0" marR="0" lvl="0" indent="0" algn="r" defTabSz="257175" rtl="0" eaLnBrk="1" fontAlgn="auto" latinLnBrk="0" hangingPunct="1">
                <a:lnSpc>
                  <a:spcPct val="100000"/>
                </a:lnSpc>
                <a:spcBef>
                  <a:spcPts val="0"/>
                </a:spcBef>
                <a:spcAft>
                  <a:spcPts val="0"/>
                </a:spcAft>
                <a:buClrTx/>
                <a:buSzTx/>
                <a:buFontTx/>
                <a:buNone/>
                <a:tabLst/>
                <a:defRPr/>
              </a:pPr>
              <a:t>8/22/2025</a:t>
            </a:fld>
            <a:endParaRPr kumimoji="0" lang="en-US" sz="75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257175"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257175" rtl="0" eaLnBrk="1" fontAlgn="auto" latinLnBrk="0" hangingPunct="1">
              <a:lnSpc>
                <a:spcPct val="100000"/>
              </a:lnSpc>
              <a:spcBef>
                <a:spcPts val="0"/>
              </a:spcBef>
              <a:spcAft>
                <a:spcPts val="0"/>
              </a:spcAft>
              <a:buClrTx/>
              <a:buSzTx/>
              <a:buFontTx/>
              <a:buNone/>
              <a:tabLst/>
              <a:defRPr/>
            </a:pPr>
            <a:fld id="{D57F1E4F-1CFF-5643-939E-02111984F565}"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257175"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1278466"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2779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4" y="982132"/>
            <a:ext cx="6400250"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800"/>
            <a:ext cx="5892798" cy="651933"/>
          </a:xfrm>
        </p:spPr>
        <p:txBody>
          <a:bodyPr anchor="ctr">
            <a:normAutofit/>
          </a:bodyPr>
          <a:lstStyle>
            <a:lvl1pPr marL="0" indent="0" algn="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2"/>
            <a:ext cx="6798738"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257175"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750" b="0" i="0" u="none" strike="noStrike" kern="1200" cap="none" spc="0" normalizeH="0" baseline="0" noProof="0" smtClean="0">
                <a:ln>
                  <a:noFill/>
                </a:ln>
                <a:solidFill>
                  <a:prstClr val="black">
                    <a:tint val="75000"/>
                  </a:prstClr>
                </a:solidFill>
                <a:effectLst/>
                <a:uLnTx/>
                <a:uFillTx/>
                <a:latin typeface="Garamond" panose="02020404030301010803"/>
                <a:ea typeface="+mn-ea"/>
                <a:cs typeface="+mn-cs"/>
              </a:rPr>
              <a:pPr marL="0" marR="0" lvl="0" indent="0" algn="r" defTabSz="257175" rtl="0" eaLnBrk="1" fontAlgn="auto" latinLnBrk="0" hangingPunct="1">
                <a:lnSpc>
                  <a:spcPct val="100000"/>
                </a:lnSpc>
                <a:spcBef>
                  <a:spcPts val="0"/>
                </a:spcBef>
                <a:spcAft>
                  <a:spcPts val="0"/>
                </a:spcAft>
                <a:buClrTx/>
                <a:buSzTx/>
                <a:buFontTx/>
                <a:buNone/>
                <a:tabLst/>
                <a:defRPr/>
              </a:pPr>
              <a:t>8/22/2025</a:t>
            </a:fld>
            <a:endParaRPr kumimoji="0" lang="en-US" sz="75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257175"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257175" rtl="0" eaLnBrk="1" fontAlgn="auto" latinLnBrk="0" hangingPunct="1">
              <a:lnSpc>
                <a:spcPct val="100000"/>
              </a:lnSpc>
              <a:spcBef>
                <a:spcPts val="0"/>
              </a:spcBef>
              <a:spcAft>
                <a:spcPts val="0"/>
              </a:spcAft>
              <a:buClrTx/>
              <a:buSzTx/>
              <a:buFontTx/>
              <a:buNone/>
              <a:tabLst/>
              <a:defRPr/>
            </a:pPr>
            <a:fld id="{D57F1E4F-1CFF-5643-939E-02111984F565}"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257175"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14" name="TextBox 13"/>
          <p:cNvSpPr txBox="1"/>
          <p:nvPr/>
        </p:nvSpPr>
        <p:spPr>
          <a:xfrm>
            <a:off x="849970" y="905362"/>
            <a:ext cx="457319" cy="584776"/>
          </a:xfrm>
          <a:prstGeom prst="rect">
            <a:avLst/>
          </a:prstGeom>
        </p:spPr>
        <p:txBody>
          <a:bodyPr vert="horz" lIns="68580" tIns="34290" rIns="68580" bIns="3429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5" name="TextBox 14"/>
          <p:cNvSpPr txBox="1"/>
          <p:nvPr/>
        </p:nvSpPr>
        <p:spPr>
          <a:xfrm>
            <a:off x="7633504" y="2827870"/>
            <a:ext cx="457319" cy="584776"/>
          </a:xfrm>
          <a:prstGeom prst="rect">
            <a:avLst/>
          </a:prstGeom>
        </p:spPr>
        <p:txBody>
          <a:bodyPr vert="horz" lIns="68580" tIns="34290" rIns="68580" bIns="34290" rtlCol="0" anchor="ctr">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19" name="Straight Connector 18"/>
          <p:cNvCxnSpPr/>
          <p:nvPr/>
        </p:nvCxnSpPr>
        <p:spPr>
          <a:xfrm>
            <a:off x="1278467"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7324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70" y="3308581"/>
            <a:ext cx="6798728"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76869" y="4777381"/>
            <a:ext cx="6798730" cy="8604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257175"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750" b="0" i="0" u="none" strike="noStrike" kern="1200" cap="none" spc="0" normalizeH="0" baseline="0" noProof="0" smtClean="0">
                <a:ln>
                  <a:noFill/>
                </a:ln>
                <a:solidFill>
                  <a:prstClr val="black">
                    <a:tint val="75000"/>
                  </a:prstClr>
                </a:solidFill>
                <a:effectLst/>
                <a:uLnTx/>
                <a:uFillTx/>
                <a:latin typeface="Garamond" panose="02020404030301010803"/>
                <a:ea typeface="+mn-ea"/>
                <a:cs typeface="+mn-cs"/>
              </a:rPr>
              <a:pPr marL="0" marR="0" lvl="0" indent="0" algn="r" defTabSz="257175" rtl="0" eaLnBrk="1" fontAlgn="auto" latinLnBrk="0" hangingPunct="1">
                <a:lnSpc>
                  <a:spcPct val="100000"/>
                </a:lnSpc>
                <a:spcBef>
                  <a:spcPts val="0"/>
                </a:spcBef>
                <a:spcAft>
                  <a:spcPts val="0"/>
                </a:spcAft>
                <a:buClrTx/>
                <a:buSzTx/>
                <a:buFontTx/>
                <a:buNone/>
                <a:tabLst/>
                <a:defRPr/>
              </a:pPr>
              <a:t>8/22/2025</a:t>
            </a:fld>
            <a:endParaRPr kumimoji="0" lang="en-US" sz="75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257175"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257175" rtl="0" eaLnBrk="1" fontAlgn="auto" latinLnBrk="0" hangingPunct="1">
              <a:lnSpc>
                <a:spcPct val="100000"/>
              </a:lnSpc>
              <a:spcBef>
                <a:spcPts val="0"/>
              </a:spcBef>
              <a:spcAft>
                <a:spcPts val="0"/>
              </a:spcAft>
              <a:buClrTx/>
              <a:buSzTx/>
              <a:buFontTx/>
              <a:buNone/>
              <a:tabLst/>
              <a:defRPr/>
            </a:pPr>
            <a:fld id="{D57F1E4F-1CFF-5643-939E-02111984F565}"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257175"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172575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7" y="982132"/>
            <a:ext cx="6325168"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9" y="3639312"/>
            <a:ext cx="6798730" cy="886968"/>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529667"/>
            <a:ext cx="6798736" cy="1346200"/>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257175"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750" b="0" i="0" u="none" strike="noStrike" kern="1200" cap="none" spc="0" normalizeH="0" baseline="0" noProof="0" smtClean="0">
                <a:ln>
                  <a:noFill/>
                </a:ln>
                <a:solidFill>
                  <a:prstClr val="black">
                    <a:tint val="75000"/>
                  </a:prstClr>
                </a:solidFill>
                <a:effectLst/>
                <a:uLnTx/>
                <a:uFillTx/>
                <a:latin typeface="Garamond" panose="02020404030301010803"/>
                <a:ea typeface="+mn-ea"/>
                <a:cs typeface="+mn-cs"/>
              </a:rPr>
              <a:pPr marL="0" marR="0" lvl="0" indent="0" algn="r" defTabSz="257175" rtl="0" eaLnBrk="1" fontAlgn="auto" latinLnBrk="0" hangingPunct="1">
                <a:lnSpc>
                  <a:spcPct val="100000"/>
                </a:lnSpc>
                <a:spcBef>
                  <a:spcPts val="0"/>
                </a:spcBef>
                <a:spcAft>
                  <a:spcPts val="0"/>
                </a:spcAft>
                <a:buClrTx/>
                <a:buSzTx/>
                <a:buFontTx/>
                <a:buNone/>
                <a:tabLst/>
                <a:defRPr/>
              </a:pPr>
              <a:t>8/22/2025</a:t>
            </a:fld>
            <a:endParaRPr kumimoji="0" lang="en-US" sz="75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257175"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257175" rtl="0" eaLnBrk="1" fontAlgn="auto" latinLnBrk="0" hangingPunct="1">
              <a:lnSpc>
                <a:spcPct val="100000"/>
              </a:lnSpc>
              <a:spcBef>
                <a:spcPts val="0"/>
              </a:spcBef>
              <a:spcAft>
                <a:spcPts val="0"/>
              </a:spcAft>
              <a:buClrTx/>
              <a:buSzTx/>
              <a:buFontTx/>
              <a:buNone/>
              <a:tabLst/>
              <a:defRPr/>
            </a:pPr>
            <a:fld id="{D57F1E4F-1CFF-5643-939E-02111984F565}"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257175"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12" name="TextBox 11"/>
          <p:cNvSpPr txBox="1"/>
          <p:nvPr/>
        </p:nvSpPr>
        <p:spPr>
          <a:xfrm>
            <a:off x="878061" y="896895"/>
            <a:ext cx="457319" cy="584776"/>
          </a:xfrm>
          <a:prstGeom prst="rect">
            <a:avLst/>
          </a:prstGeom>
        </p:spPr>
        <p:txBody>
          <a:bodyPr vert="horz" lIns="68580" tIns="34290" rIns="68580" bIns="34290"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3" name="TextBox 12"/>
          <p:cNvSpPr txBox="1"/>
          <p:nvPr/>
        </p:nvSpPr>
        <p:spPr>
          <a:xfrm>
            <a:off x="7649797" y="2607728"/>
            <a:ext cx="457319" cy="584776"/>
          </a:xfrm>
          <a:prstGeom prst="rect">
            <a:avLst/>
          </a:prstGeom>
        </p:spPr>
        <p:txBody>
          <a:bodyPr vert="horz" lIns="68580" tIns="34290" rIns="68580" bIns="34290" rtlCol="0" anchor="ctr">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26" name="Straight Connector 25"/>
          <p:cNvCxnSpPr/>
          <p:nvPr/>
        </p:nvCxnSpPr>
        <p:spPr>
          <a:xfrm>
            <a:off x="1278467"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1811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3"/>
            <a:ext cx="6798734" cy="2294467"/>
          </a:xfrm>
        </p:spPr>
        <p:txBody>
          <a:bodyPr vert="horz" lIns="91440" tIns="45720" rIns="91440" bIns="45720" rtlCol="0" anchor="ctr">
            <a:normAutofit/>
          </a:bodyPr>
          <a:lstStyle>
            <a:lvl1pPr>
              <a:defRPr lang="en-US" sz="24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9" y="3566160"/>
            <a:ext cx="6798730" cy="905256"/>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7" y="4470402"/>
            <a:ext cx="6798734" cy="1405467"/>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257175"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750" b="0" i="0" u="none" strike="noStrike" kern="1200" cap="none" spc="0" normalizeH="0" baseline="0" noProof="0" smtClean="0">
                <a:ln>
                  <a:noFill/>
                </a:ln>
                <a:solidFill>
                  <a:prstClr val="black">
                    <a:tint val="75000"/>
                  </a:prstClr>
                </a:solidFill>
                <a:effectLst/>
                <a:uLnTx/>
                <a:uFillTx/>
                <a:latin typeface="Garamond" panose="02020404030301010803"/>
                <a:ea typeface="+mn-ea"/>
                <a:cs typeface="+mn-cs"/>
              </a:rPr>
              <a:pPr marL="0" marR="0" lvl="0" indent="0" algn="r" defTabSz="257175" rtl="0" eaLnBrk="1" fontAlgn="auto" latinLnBrk="0" hangingPunct="1">
                <a:lnSpc>
                  <a:spcPct val="100000"/>
                </a:lnSpc>
                <a:spcBef>
                  <a:spcPts val="0"/>
                </a:spcBef>
                <a:spcAft>
                  <a:spcPts val="0"/>
                </a:spcAft>
                <a:buClrTx/>
                <a:buSzTx/>
                <a:buFontTx/>
                <a:buNone/>
                <a:tabLst/>
                <a:defRPr/>
              </a:pPr>
              <a:t>8/22/2025</a:t>
            </a:fld>
            <a:endParaRPr kumimoji="0" lang="en-US" sz="75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257175"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257175" rtl="0" eaLnBrk="1" fontAlgn="auto" latinLnBrk="0" hangingPunct="1">
              <a:lnSpc>
                <a:spcPct val="100000"/>
              </a:lnSpc>
              <a:spcBef>
                <a:spcPts val="0"/>
              </a:spcBef>
              <a:spcAft>
                <a:spcPts val="0"/>
              </a:spcAft>
              <a:buClrTx/>
              <a:buSzTx/>
              <a:buFontTx/>
              <a:buNone/>
              <a:tabLst/>
              <a:defRPr/>
            </a:pPr>
            <a:fld id="{D57F1E4F-1CFF-5643-939E-02111984F565}"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257175"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1278470"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923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6" y="2490137"/>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8/22/2025</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1278467"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878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5"/>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8" y="906875"/>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8/22/2025</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6245512" y="906875"/>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968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71969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683691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150800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763971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10.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9.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defTabSz="342900"/>
            <a:fld id="{4509A250-FF31-4206-8172-F9D3106AACB1}" type="datetimeFigureOut">
              <a:rPr lang="en-US" smtClean="0"/>
              <a:pPr defTabSz="342900"/>
              <a:t>8/22/2025</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defTabSz="342900"/>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defTabSz="342900"/>
            <a:fld id="{D57F1E4F-1CFF-5643-939E-02111984F565}" type="slidenum">
              <a:rPr lang="en-US" smtClean="0"/>
              <a:pPr defTabSz="342900"/>
              <a:t>‹#›</a:t>
            </a:fld>
            <a:endParaRPr lang="en-US" dirty="0"/>
          </a:p>
        </p:txBody>
      </p:sp>
    </p:spTree>
    <p:extLst>
      <p:ext uri="{BB962C8B-B14F-4D97-AF65-F5344CB8AC3E}">
        <p14:creationId xmlns:p14="http://schemas.microsoft.com/office/powerpoint/2010/main" val="516858958"/>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hf sldNum="0" hdr="0" ftr="0" dt="0"/>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48A87A34-81AB-432B-8DAE-1953F412C126}" type="datetimeFigureOut">
              <a:rPr lang="en-US" smtClean="0">
                <a:solidFill>
                  <a:srgbClr val="000000"/>
                </a:solidFill>
              </a:rPr>
              <a:pPr defTabSz="342900"/>
              <a:t>8/22/2025</a:t>
            </a:fld>
            <a:endParaRPr lang="en-US" dirty="0">
              <a:solidFill>
                <a:srgbClr val="000000"/>
              </a:solidFill>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srgbClr val="000000"/>
              </a:solidFill>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6D22F896-40B5-4ADD-8801-0D06FADFA095}" type="slidenum">
              <a:rPr lang="en-US" smtClean="0">
                <a:solidFill>
                  <a:srgbClr val="000000"/>
                </a:solidFill>
              </a:rPr>
              <a:pPr defTabSz="342900"/>
              <a:t>‹#›</a:t>
            </a:fld>
            <a:endParaRPr lang="en-US" dirty="0">
              <a:solidFill>
                <a:srgbClr val="000000"/>
              </a:solidFill>
            </a:endParaRPr>
          </a:p>
        </p:txBody>
      </p:sp>
    </p:spTree>
    <p:extLst>
      <p:ext uri="{BB962C8B-B14F-4D97-AF65-F5344CB8AC3E}">
        <p14:creationId xmlns:p14="http://schemas.microsoft.com/office/powerpoint/2010/main" val="3549514317"/>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 id="2147484319" r:id="rId14"/>
    <p:sldLayoutId id="2147484320" r:id="rId15"/>
    <p:sldLayoutId id="2147484321" r:id="rId16"/>
    <p:sldLayoutId id="2147484322"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marL="0" marR="0" lvl="0" indent="0" algn="l" defTabSz="257175"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257175" rtl="0" eaLnBrk="1" fontAlgn="auto" latinLnBrk="0" hangingPunct="1">
                <a:lnSpc>
                  <a:spcPct val="100000"/>
                </a:lnSpc>
                <a:spcBef>
                  <a:spcPts val="0"/>
                </a:spcBef>
                <a:spcAft>
                  <a:spcPts val="0"/>
                </a:spcAft>
                <a:buClrTx/>
                <a:buSzTx/>
                <a:buFontTx/>
                <a:buNone/>
                <a:tabLst/>
                <a:defRPr/>
              </a:pPr>
              <a:t>8/22/2025</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marL="0" marR="0" lvl="0" indent="0" algn="r" defTabSz="257175"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257175"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245226704"/>
      </p:ext>
    </p:ext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hf sldNum="0" hdr="0" ftr="0" dt="0"/>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7" y="915339"/>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6" y="2490137"/>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1" y="5960533"/>
            <a:ext cx="114828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257175"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750" b="0" i="0" u="none" strike="noStrike" kern="1200" cap="none" spc="0" normalizeH="0" baseline="0" noProof="0" smtClean="0">
                <a:ln>
                  <a:noFill/>
                </a:ln>
                <a:solidFill>
                  <a:prstClr val="black">
                    <a:tint val="75000"/>
                  </a:prstClr>
                </a:solidFill>
                <a:effectLst/>
                <a:uLnTx/>
                <a:uFillTx/>
                <a:latin typeface="Garamond" panose="02020404030301010803"/>
                <a:ea typeface="+mn-ea"/>
                <a:cs typeface="+mn-cs"/>
              </a:rPr>
              <a:pPr marL="0" marR="0" lvl="0" indent="0" algn="r" defTabSz="257175" rtl="0" eaLnBrk="1" fontAlgn="auto" latinLnBrk="0" hangingPunct="1">
                <a:lnSpc>
                  <a:spcPct val="100000"/>
                </a:lnSpc>
                <a:spcBef>
                  <a:spcPts val="0"/>
                </a:spcBef>
                <a:spcAft>
                  <a:spcPts val="0"/>
                </a:spcAft>
                <a:buClrTx/>
                <a:buSzTx/>
                <a:buFontTx/>
                <a:buNone/>
                <a:tabLst/>
                <a:defRPr/>
              </a:pPr>
              <a:t>8/22/2025</a:t>
            </a:fld>
            <a:endParaRPr kumimoji="0" lang="en-US" sz="75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1176866" y="5960533"/>
            <a:ext cx="5104667"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257175"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580092" y="5960533"/>
            <a:ext cx="39551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257175" rtl="0" eaLnBrk="1" fontAlgn="auto" latinLnBrk="0" hangingPunct="1">
              <a:lnSpc>
                <a:spcPct val="100000"/>
              </a:lnSpc>
              <a:spcBef>
                <a:spcPts val="0"/>
              </a:spcBef>
              <a:spcAft>
                <a:spcPts val="0"/>
              </a:spcAft>
              <a:buClrTx/>
              <a:buSzTx/>
              <a:buFontTx/>
              <a:buNone/>
              <a:tabLst/>
              <a:defRPr/>
            </a:pPr>
            <a:fld id="{D57F1E4F-1CFF-5643-939E-02111984F565}"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257175"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95606382"/>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 id="2147484348" r:id="rId13"/>
    <p:sldLayoutId id="2147484349" r:id="rId14"/>
    <p:sldLayoutId id="2147484350" r:id="rId15"/>
    <p:sldLayoutId id="2147484351" r:id="rId16"/>
    <p:sldLayoutId id="2147484352"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ctr" defTabSz="342900" rtl="1" eaLnBrk="1" latinLnBrk="0" hangingPunct="1">
        <a:spcBef>
          <a:spcPct val="0"/>
        </a:spcBef>
        <a:buNone/>
        <a:defRPr sz="30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13" indent="-214313" algn="r" defTabSz="342900"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r" defTabSz="342900"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r" defTabSz="342900"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r" defTabSz="342900"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900" rtl="1" eaLnBrk="1" latinLnBrk="0" hangingPunct="1">
        <a:defRPr sz="1350" kern="1200">
          <a:solidFill>
            <a:schemeClr val="tx1"/>
          </a:solidFill>
          <a:latin typeface="+mn-lt"/>
          <a:ea typeface="+mn-ea"/>
          <a:cs typeface="+mn-cs"/>
        </a:defRPr>
      </a:lvl1pPr>
      <a:lvl2pPr marL="342900" algn="r" defTabSz="342900" rtl="1" eaLnBrk="1" latinLnBrk="0" hangingPunct="1">
        <a:defRPr sz="1350" kern="1200">
          <a:solidFill>
            <a:schemeClr val="tx1"/>
          </a:solidFill>
          <a:latin typeface="+mn-lt"/>
          <a:ea typeface="+mn-ea"/>
          <a:cs typeface="+mn-cs"/>
        </a:defRPr>
      </a:lvl2pPr>
      <a:lvl3pPr marL="685800" algn="r" defTabSz="342900" rtl="1" eaLnBrk="1" latinLnBrk="0" hangingPunct="1">
        <a:defRPr sz="1350" kern="1200">
          <a:solidFill>
            <a:schemeClr val="tx1"/>
          </a:solidFill>
          <a:latin typeface="+mn-lt"/>
          <a:ea typeface="+mn-ea"/>
          <a:cs typeface="+mn-cs"/>
        </a:defRPr>
      </a:lvl3pPr>
      <a:lvl4pPr marL="1028700" algn="r" defTabSz="342900" rtl="1" eaLnBrk="1" latinLnBrk="0" hangingPunct="1">
        <a:defRPr sz="1350" kern="1200">
          <a:solidFill>
            <a:schemeClr val="tx1"/>
          </a:solidFill>
          <a:latin typeface="+mn-lt"/>
          <a:ea typeface="+mn-ea"/>
          <a:cs typeface="+mn-cs"/>
        </a:defRPr>
      </a:lvl4pPr>
      <a:lvl5pPr marL="1371600" algn="r" defTabSz="342900" rtl="1" eaLnBrk="1" latinLnBrk="0" hangingPunct="1">
        <a:defRPr sz="1350" kern="1200">
          <a:solidFill>
            <a:schemeClr val="tx1"/>
          </a:solidFill>
          <a:latin typeface="+mn-lt"/>
          <a:ea typeface="+mn-ea"/>
          <a:cs typeface="+mn-cs"/>
        </a:defRPr>
      </a:lvl5pPr>
      <a:lvl6pPr marL="1714500" algn="r" defTabSz="342900" rtl="1" eaLnBrk="1" latinLnBrk="0" hangingPunct="1">
        <a:defRPr sz="1350" kern="1200">
          <a:solidFill>
            <a:schemeClr val="tx1"/>
          </a:solidFill>
          <a:latin typeface="+mn-lt"/>
          <a:ea typeface="+mn-ea"/>
          <a:cs typeface="+mn-cs"/>
        </a:defRPr>
      </a:lvl6pPr>
      <a:lvl7pPr marL="2057400" algn="r" defTabSz="342900" rtl="1" eaLnBrk="1" latinLnBrk="0" hangingPunct="1">
        <a:defRPr sz="1350" kern="1200">
          <a:solidFill>
            <a:schemeClr val="tx1"/>
          </a:solidFill>
          <a:latin typeface="+mn-lt"/>
          <a:ea typeface="+mn-ea"/>
          <a:cs typeface="+mn-cs"/>
        </a:defRPr>
      </a:lvl7pPr>
      <a:lvl8pPr marL="2400300" algn="r" defTabSz="342900" rtl="1" eaLnBrk="1" latinLnBrk="0" hangingPunct="1">
        <a:defRPr sz="1350" kern="1200">
          <a:solidFill>
            <a:schemeClr val="tx1"/>
          </a:solidFill>
          <a:latin typeface="+mn-lt"/>
          <a:ea typeface="+mn-ea"/>
          <a:cs typeface="+mn-cs"/>
        </a:defRPr>
      </a:lvl8pPr>
      <a:lvl9pPr marL="2743200" algn="r" defTabSz="3429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hemeOverride" Target="../theme/themeOverride9.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hemeOverride" Target="../theme/themeOverride10.xml"/><Relationship Id="rId5" Type="http://schemas.openxmlformats.org/officeDocument/2006/relationships/image" Target="../media/image21.jpeg"/><Relationship Id="rId4" Type="http://schemas.openxmlformats.org/officeDocument/2006/relationships/hyperlink" Target="http://suherfe.blog.ir/"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hemeOverride" Target="../theme/themeOverride11.xml"/><Relationship Id="rId6" Type="http://schemas.openxmlformats.org/officeDocument/2006/relationships/image" Target="../media/image22.jpg"/><Relationship Id="rId5" Type="http://schemas.openxmlformats.org/officeDocument/2006/relationships/hyperlink" Target="http://suherfe.blog.ir/" TargetMode="External"/><Relationship Id="rId4" Type="http://schemas.openxmlformats.org/officeDocument/2006/relationships/hyperlink" Target="http://suherfe.blog.ir/post/kar.7.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hyperlink" Target="http://suherfe.blog.ir/post/kar.7.4" TargetMode="External"/><Relationship Id="rId2" Type="http://schemas.openxmlformats.org/officeDocument/2006/relationships/slideLayout" Target="../slideLayouts/slideLayout2.xml"/><Relationship Id="rId1" Type="http://schemas.openxmlformats.org/officeDocument/2006/relationships/themeOverride" Target="../theme/themeOverride14.xml"/><Relationship Id="rId5" Type="http://schemas.openxmlformats.org/officeDocument/2006/relationships/hyperlink" Target="http://suherfe.blog.ir/" TargetMode="External"/><Relationship Id="rId4" Type="http://schemas.openxmlformats.org/officeDocument/2006/relationships/hyperlink" Target="http://suherfe.blogfa.com/" TargetMode="Externa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suherfe.blog.ir/" TargetMode="External"/><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hyperlink" Target="http://suherfe.blog.ir/post/kar.5.7" TargetMode="Externa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themeOverride" Target="../theme/themeOverride1.xml"/><Relationship Id="rId5" Type="http://schemas.openxmlformats.org/officeDocument/2006/relationships/image" Target="../media/image14.jp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hyperlink" Target="http://suherfe.blog.ir/post/kar.7.6" TargetMode="External"/><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hyperlink" Target="http://suherfe.blog.ir/" TargetMode="Externa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hyperlink" Target="http://suherfe.blog.ir/post/kar.6.7" TargetMode="External"/><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2.xml.rels><?xml version="1.0" encoding="UTF-8" standalone="yes"?>
<Relationships xmlns="http://schemas.openxmlformats.org/package/2006/relationships"><Relationship Id="rId3" Type="http://schemas.openxmlformats.org/officeDocument/2006/relationships/hyperlink" Target="http://suherfe.blog.ir/" TargetMode="External"/><Relationship Id="rId7" Type="http://schemas.openxmlformats.org/officeDocument/2006/relationships/hyperlink" Target="http://suherfe.blog.ir/post/Robotic%20Arm" TargetMode="External"/><Relationship Id="rId2" Type="http://schemas.openxmlformats.org/officeDocument/2006/relationships/slideLayout" Target="../slideLayouts/slideLayout2.xml"/><Relationship Id="rId1" Type="http://schemas.openxmlformats.org/officeDocument/2006/relationships/themeOverride" Target="../theme/themeOverride31.xml"/><Relationship Id="rId6" Type="http://schemas.openxmlformats.org/officeDocument/2006/relationships/hyperlink" Target="http://suherfe.blog.ir/post/kar.7.8" TargetMode="External"/><Relationship Id="rId5" Type="http://schemas.openxmlformats.org/officeDocument/2006/relationships/image" Target="../media/image36.jpeg"/><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39.emf"/></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36.xml.rels><?xml version="1.0" encoding="UTF-8" standalone="yes"?>
<Relationships xmlns="http://schemas.openxmlformats.org/package/2006/relationships"><Relationship Id="rId3" Type="http://schemas.openxmlformats.org/officeDocument/2006/relationships/hyperlink" Target="http://suherfe.blog.ir/" TargetMode="External"/><Relationship Id="rId2" Type="http://schemas.openxmlformats.org/officeDocument/2006/relationships/slideLayout" Target="../slideLayouts/slideLayout2.xml"/><Relationship Id="rId1" Type="http://schemas.openxmlformats.org/officeDocument/2006/relationships/themeOverride" Target="../theme/themeOverride35.xml"/><Relationship Id="rId5" Type="http://schemas.openxmlformats.org/officeDocument/2006/relationships/hyperlink" Target="http://suherfe.blog.ir/post/kar.7.9" TargetMode="Externa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38.xml.rels><?xml version="1.0" encoding="UTF-8" standalone="yes"?>
<Relationships xmlns="http://schemas.openxmlformats.org/package/2006/relationships"><Relationship Id="rId3" Type="http://schemas.openxmlformats.org/officeDocument/2006/relationships/hyperlink" Target="http://suherfe.blog.ir/post/kar.7.10" TargetMode="External"/><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hyperlink" Target="http://suherfe.blog.ir/"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hemeOverride" Target="../theme/themeOverride3.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hyperlink" Target="http://suherfe.blog.ir/post/kar.7.11" TargetMode="External"/><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image" Target="../media/image45.emf"/></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themeOverride" Target="../theme/themeOverride4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2.xml"/><Relationship Id="rId1" Type="http://schemas.openxmlformats.org/officeDocument/2006/relationships/themeOverride" Target="../theme/themeOverride43.xml"/><Relationship Id="rId6" Type="http://schemas.openxmlformats.org/officeDocument/2006/relationships/hyperlink" Target="http://suherfe.blog.ir/post/kar.7..11" TargetMode="External"/><Relationship Id="rId5" Type="http://schemas.openxmlformats.org/officeDocument/2006/relationships/image" Target="../media/image52.jpeg"/><Relationship Id="rId4" Type="http://schemas.openxmlformats.org/officeDocument/2006/relationships/image" Target="../media/image51.jpeg"/></Relationships>
</file>

<file path=ppt/slides/_rels/slide4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46.xml.rels><?xml version="1.0" encoding="UTF-8" standalone="yes"?>
<Relationships xmlns="http://schemas.openxmlformats.org/package/2006/relationships"><Relationship Id="rId3" Type="http://schemas.openxmlformats.org/officeDocument/2006/relationships/hyperlink" Target="http://suherfe.blog.ir/post/kar.7.12" TargetMode="External"/><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48.xml.rels><?xml version="1.0" encoding="UTF-8" standalone="yes"?>
<Relationships xmlns="http://schemas.openxmlformats.org/package/2006/relationships"><Relationship Id="rId3" Type="http://schemas.openxmlformats.org/officeDocument/2006/relationships/hyperlink" Target="http://suherfe.blog.ir/post/kar.12.7" TargetMode="External"/><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hemeOverride" Target="../theme/themeOverride4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hemeOverride" Target="../theme/themeOverride4.xml"/><Relationship Id="rId4" Type="http://schemas.openxmlformats.org/officeDocument/2006/relationships/hyperlink" Target="http://suherfe.blog.ir/post/kar.7.2"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uherfe.blog.ir/" TargetMode="External"/><Relationship Id="rId2" Type="http://schemas.openxmlformats.org/officeDocument/2006/relationships/slideLayout" Target="../slideLayouts/slideLayout2.xml"/><Relationship Id="rId1" Type="http://schemas.openxmlformats.org/officeDocument/2006/relationships/themeOverride" Target="../theme/themeOverride49.xml"/><Relationship Id="rId4" Type="http://schemas.openxmlformats.org/officeDocument/2006/relationships/image" Target="../media/image55.jpeg"/></Relationships>
</file>

<file path=ppt/slides/_rels/slide51.xml.rels><?xml version="1.0" encoding="UTF-8" standalone="yes"?>
<Relationships xmlns="http://schemas.openxmlformats.org/package/2006/relationships"><Relationship Id="rId3" Type="http://schemas.openxmlformats.org/officeDocument/2006/relationships/hyperlink" Target="http://suherfe.blog.ir/post/kar.7.13" TargetMode="External"/><Relationship Id="rId2" Type="http://schemas.openxmlformats.org/officeDocument/2006/relationships/slideLayout" Target="../slideLayouts/slideLayout2.xml"/><Relationship Id="rId1" Type="http://schemas.openxmlformats.org/officeDocument/2006/relationships/themeOverride" Target="../theme/themeOverride50.xml"/><Relationship Id="rId4" Type="http://schemas.openxmlformats.org/officeDocument/2006/relationships/image" Target="../media/image56.jpg"/></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hemeOverride" Target="../theme/themeOverride51.xml"/></Relationships>
</file>

<file path=ppt/slides/_rels/slide53.xml.rels><?xml version="1.0" encoding="UTF-8" standalone="yes"?>
<Relationships xmlns="http://schemas.openxmlformats.org/package/2006/relationships"><Relationship Id="rId3" Type="http://schemas.openxmlformats.org/officeDocument/2006/relationships/hyperlink" Target="http://suherfe.blog.ir/" TargetMode="External"/><Relationship Id="rId2" Type="http://schemas.openxmlformats.org/officeDocument/2006/relationships/slideLayout" Target="../slideLayouts/slideLayout2.xml"/><Relationship Id="rId1" Type="http://schemas.openxmlformats.org/officeDocument/2006/relationships/themeOverride" Target="../theme/themeOverride52.xml"/><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hyperlink" Target="http://suherfe.blog.ir/post/kar..7.13" TargetMode="External"/><Relationship Id="rId2" Type="http://schemas.openxmlformats.org/officeDocument/2006/relationships/slideLayout" Target="../slideLayouts/slideLayout2.xml"/><Relationship Id="rId1" Type="http://schemas.openxmlformats.org/officeDocument/2006/relationships/themeOverride" Target="../theme/themeOverride53.xml"/></Relationships>
</file>

<file path=ppt/slides/_rels/slide55.xml.rels><?xml version="1.0" encoding="UTF-8" standalone="yes"?>
<Relationships xmlns="http://schemas.openxmlformats.org/package/2006/relationships"><Relationship Id="rId8" Type="http://schemas.openxmlformats.org/officeDocument/2006/relationships/hyperlink" Target="http://suherfe.blog.ir/post/gam-7" TargetMode="External"/><Relationship Id="rId13" Type="http://schemas.openxmlformats.org/officeDocument/2006/relationships/hyperlink" Target="http://suherfe.blog.ir/post/ppt-8" TargetMode="External"/><Relationship Id="rId18" Type="http://schemas.openxmlformats.org/officeDocument/2006/relationships/hyperlink" Target="http://suherfe.blog.ir/post/jozveh-Bigasoft-Total-Video-Converter" TargetMode="External"/><Relationship Id="rId3" Type="http://schemas.openxmlformats.org/officeDocument/2006/relationships/slideLayout" Target="../slideLayouts/slideLayout30.xml"/><Relationship Id="rId21" Type="http://schemas.openxmlformats.org/officeDocument/2006/relationships/hyperlink" Target="http://suherfe.blog.ir/post/kod.2237" TargetMode="External"/><Relationship Id="rId7" Type="http://schemas.openxmlformats.org/officeDocument/2006/relationships/hyperlink" Target="http://suherfe.blog.ir/post/tar.9" TargetMode="External"/><Relationship Id="rId12" Type="http://schemas.openxmlformats.org/officeDocument/2006/relationships/hyperlink" Target="http://suherfe.blog.ir/post/ppt-7" TargetMode="External"/><Relationship Id="rId17" Type="http://schemas.openxmlformats.org/officeDocument/2006/relationships/hyperlink" Target="http://suherfe.blog.ir/post/jozveh-Movie-Maker" TargetMode="External"/><Relationship Id="rId2" Type="http://schemas.openxmlformats.org/officeDocument/2006/relationships/tags" Target="../tags/tag11.xml"/><Relationship Id="rId16" Type="http://schemas.openxmlformats.org/officeDocument/2006/relationships/hyperlink" Target="http://suherfe.blog.ir/post/joz-learn-paint" TargetMode="External"/><Relationship Id="rId20" Type="http://schemas.openxmlformats.org/officeDocument/2006/relationships/hyperlink" Target="http://suherfe.blog.ir/post/joz-AV-Audio-Editor" TargetMode="External"/><Relationship Id="rId1" Type="http://schemas.openxmlformats.org/officeDocument/2006/relationships/themeOverride" Target="../theme/themeOverride54.xml"/><Relationship Id="rId6" Type="http://schemas.openxmlformats.org/officeDocument/2006/relationships/hyperlink" Target="http://suherfe.blog.ir/post/tar.8" TargetMode="External"/><Relationship Id="rId11" Type="http://schemas.openxmlformats.org/officeDocument/2006/relationships/hyperlink" Target="http://suherfe.blog.ir/post/kod.2235" TargetMode="External"/><Relationship Id="rId24" Type="http://schemas.openxmlformats.org/officeDocument/2006/relationships/image" Target="../media/image59.jpg"/><Relationship Id="rId5" Type="http://schemas.openxmlformats.org/officeDocument/2006/relationships/hyperlink" Target="http://suherfe.blog.ir/post/tar.7" TargetMode="External"/><Relationship Id="rId15" Type="http://schemas.openxmlformats.org/officeDocument/2006/relationships/hyperlink" Target="http://suherfe.blog.ir/post/learn-Python" TargetMode="External"/><Relationship Id="rId23" Type="http://schemas.openxmlformats.org/officeDocument/2006/relationships/hyperlink" Target="http://suherfe.blog.ir/post/jozveh.Bricscad" TargetMode="External"/><Relationship Id="rId10" Type="http://schemas.openxmlformats.org/officeDocument/2006/relationships/hyperlink" Target="http://suherfe.blog.ir/post/gam-9" TargetMode="External"/><Relationship Id="rId19" Type="http://schemas.openxmlformats.org/officeDocument/2006/relationships/hyperlink" Target="http://suherfe.blog.ir/post/jozveh-Photo-Collage-Max" TargetMode="External"/><Relationship Id="rId4" Type="http://schemas.openxmlformats.org/officeDocument/2006/relationships/hyperlink" Target="http://suherfe.blog.ir/post/tarhe.salane" TargetMode="External"/><Relationship Id="rId9" Type="http://schemas.openxmlformats.org/officeDocument/2006/relationships/hyperlink" Target="http://suherfe.blog.ir/post/gam-8" TargetMode="External"/><Relationship Id="rId14" Type="http://schemas.openxmlformats.org/officeDocument/2006/relationships/hyperlink" Target="http://suherfe.blog.ir/post/ppt-9" TargetMode="External"/><Relationship Id="rId22" Type="http://schemas.openxmlformats.org/officeDocument/2006/relationships/hyperlink" Target="http://suherfe.blog.ir/post/jozveh.Edraw.Max"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instagram.com/suherfe" TargetMode="External"/><Relationship Id="rId3" Type="http://schemas.openxmlformats.org/officeDocument/2006/relationships/slideLayout" Target="../slideLayouts/slideLayout46.xml"/><Relationship Id="rId7" Type="http://schemas.openxmlformats.org/officeDocument/2006/relationships/hyperlink" Target="http://t.me/suherfeh" TargetMode="External"/><Relationship Id="rId2" Type="http://schemas.openxmlformats.org/officeDocument/2006/relationships/tags" Target="../tags/tag12.xml"/><Relationship Id="rId1" Type="http://schemas.openxmlformats.org/officeDocument/2006/relationships/themeOverride" Target="../theme/themeOverride55.xml"/><Relationship Id="rId6" Type="http://schemas.openxmlformats.org/officeDocument/2006/relationships/hyperlink" Target="http://suherfe.blog.ir/" TargetMode="External"/><Relationship Id="rId11" Type="http://schemas.openxmlformats.org/officeDocument/2006/relationships/image" Target="../media/image61.jpeg"/><Relationship Id="rId5" Type="http://schemas.openxmlformats.org/officeDocument/2006/relationships/image" Target="../media/image13.png"/><Relationship Id="rId10" Type="http://schemas.openxmlformats.org/officeDocument/2006/relationships/image" Target="../media/image60.png"/><Relationship Id="rId4" Type="http://schemas.openxmlformats.org/officeDocument/2006/relationships/notesSlide" Target="../notesSlides/notesSlide2.xml"/><Relationship Id="rId9" Type="http://schemas.openxmlformats.org/officeDocument/2006/relationships/hyperlink" Target="http://www.aparat.com/suherfe"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audio" Target="NULL"/><Relationship Id="rId2" Type="http://schemas.openxmlformats.org/officeDocument/2006/relationships/slideLayout" Target="../slideLayouts/slideLayout46.xml"/><Relationship Id="rId1" Type="http://schemas.openxmlformats.org/officeDocument/2006/relationships/themeOverride" Target="../theme/themeOverride56.xml"/><Relationship Id="rId6" Type="http://schemas.openxmlformats.org/officeDocument/2006/relationships/hyperlink" Target="http://suherfe.blog.ir/" TargetMode="External"/><Relationship Id="rId5" Type="http://schemas.openxmlformats.org/officeDocument/2006/relationships/image" Target="../media/image13.png"/><Relationship Id="rId4" Type="http://schemas.openxmlformats.org/officeDocument/2006/relationships/audio" Target="../media/audio1.wav"/></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13.xml"/><Relationship Id="rId1" Type="http://schemas.openxmlformats.org/officeDocument/2006/relationships/themeOverride" Target="../theme/themeOverride57.xml"/><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hemeOverride" Target="../theme/themeOverride5.xml"/><Relationship Id="rId5" Type="http://schemas.openxmlformats.org/officeDocument/2006/relationships/image" Target="../media/image17.emf"/><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hemeOverride" Target="../theme/themeOverride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hemeOverride" Target="../theme/themeOverride7.xml"/><Relationship Id="rId4" Type="http://schemas.openxmlformats.org/officeDocument/2006/relationships/hyperlink" Target="http://suherfe.blog.ir/post/kar.7..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p:spPr>
        <p:style>
          <a:lnRef idx="0">
            <a:schemeClr val="accent5"/>
          </a:lnRef>
          <a:fillRef idx="3">
            <a:schemeClr val="accent5"/>
          </a:fillRef>
          <a:effectRef idx="3">
            <a:schemeClr val="accent5"/>
          </a:effectRef>
          <a:fontRef idx="minor">
            <a:schemeClr val="lt1"/>
          </a:fontRef>
        </p:style>
        <p:txBody>
          <a:bodyPr rtlCol="1" anchor="ctr"/>
          <a:lstStyle/>
          <a:p>
            <a:pPr algn="ctr" defTabSz="342892">
              <a:defRPr/>
            </a:pPr>
            <a:r>
              <a:rPr lang="fa-IR" sz="6600" dirty="0">
                <a:solidFill>
                  <a:srgbClr val="C00000"/>
                </a:solidFill>
                <a:latin typeface="Baasem" panose="020B7200000000000000" pitchFamily="34" charset="0"/>
                <a:cs typeface="B Titr" panose="00000700000000000000" pitchFamily="2" charset="-78"/>
              </a:rPr>
              <a:t>پاورپوینت پودمان</a:t>
            </a:r>
          </a:p>
          <a:p>
            <a:pPr algn="ctr" defTabSz="342892">
              <a:defRPr/>
            </a:pPr>
            <a:endParaRPr lang="fa-IR" sz="750" dirty="0">
              <a:solidFill>
                <a:srgbClr val="FFFF00"/>
              </a:solidFill>
              <a:latin typeface="Baasem" panose="020B7200000000000000" pitchFamily="34" charset="0"/>
              <a:cs typeface="B Titr" panose="00000700000000000000" pitchFamily="2" charset="-78"/>
            </a:endParaRPr>
          </a:p>
          <a:p>
            <a:pPr algn="ctr" defTabSz="342892">
              <a:defRPr/>
            </a:pPr>
            <a:endParaRPr lang="fa-IR" sz="1200" dirty="0">
              <a:solidFill>
                <a:srgbClr val="7030A0"/>
              </a:solidFill>
              <a:latin typeface="Baasem" panose="020B7200000000000000" pitchFamily="34" charset="0"/>
              <a:cs typeface="B Titr" panose="00000700000000000000" pitchFamily="2" charset="-78"/>
            </a:endParaRPr>
          </a:p>
          <a:p>
            <a:pPr algn="ctr" defTabSz="342892">
              <a:defRPr/>
            </a:pPr>
            <a:r>
              <a:rPr lang="fa-IR" sz="6600" dirty="0">
                <a:solidFill>
                  <a:srgbClr val="7030A0"/>
                </a:solidFill>
                <a:latin typeface="Baasem" panose="020B7200000000000000" pitchFamily="34" charset="0"/>
                <a:cs typeface="B Titr" panose="00000700000000000000" pitchFamily="2" charset="-78"/>
              </a:rPr>
              <a:t>نوآوری و فناوری</a:t>
            </a:r>
          </a:p>
          <a:p>
            <a:pPr algn="ctr" defTabSz="342892">
              <a:defRPr/>
            </a:pPr>
            <a:endParaRPr lang="fa-IR" sz="2000" dirty="0">
              <a:solidFill>
                <a:srgbClr val="0070C0"/>
              </a:solidFill>
              <a:latin typeface="Baasem" panose="020B7200000000000000" pitchFamily="34" charset="0"/>
              <a:cs typeface="B Titr" panose="00000700000000000000" pitchFamily="2" charset="-78"/>
            </a:endParaRPr>
          </a:p>
          <a:p>
            <a:pPr algn="ctr" defTabSz="342892">
              <a:defRPr/>
            </a:pPr>
            <a:r>
              <a:rPr lang="fa-IR" sz="4000" dirty="0">
                <a:solidFill>
                  <a:srgbClr val="C00000"/>
                </a:solidFill>
                <a:latin typeface="Baasem" panose="020B7200000000000000" pitchFamily="34" charset="0"/>
                <a:cs typeface="B Titr" panose="00000700000000000000" pitchFamily="2" charset="-78"/>
              </a:rPr>
              <a:t>کاروفناوری هفتم</a:t>
            </a:r>
          </a:p>
          <a:p>
            <a:pPr algn="ctr" defTabSz="342892" rtl="1">
              <a:defRPr/>
            </a:pPr>
            <a:endParaRPr lang="en-US" sz="4500" dirty="0">
              <a:solidFill>
                <a:srgbClr val="000000"/>
              </a:solidFill>
              <a:latin typeface="Garamond" panose="02020404030301010803"/>
              <a:cs typeface="B Titr" panose="00000700000000000000" pitchFamily="2" charset="-78"/>
            </a:endParaRPr>
          </a:p>
          <a:p>
            <a:pPr algn="ctr" defTabSz="342892" rtl="1">
              <a:defRPr/>
            </a:pPr>
            <a:endParaRPr lang="fa-IR" sz="4500" dirty="0">
              <a:solidFill>
                <a:srgbClr val="000000"/>
              </a:solidFill>
              <a:latin typeface="Baasem" panose="020B7200000000000000" pitchFamily="34" charset="0"/>
              <a:cs typeface="B Titr" panose="00000700000000000000" pitchFamily="2" charset="-78"/>
            </a:endParaRPr>
          </a:p>
        </p:txBody>
      </p:sp>
    </p:spTree>
    <p:extLst>
      <p:ext uri="{BB962C8B-B14F-4D97-AF65-F5344CB8AC3E}">
        <p14:creationId xmlns:p14="http://schemas.microsoft.com/office/powerpoint/2010/main" val="257027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8" name="Rectangle 7"/>
          <p:cNvSpPr/>
          <p:nvPr/>
        </p:nvSpPr>
        <p:spPr>
          <a:xfrm>
            <a:off x="179512" y="620688"/>
            <a:ext cx="8763000" cy="3046988"/>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p>
          <a:p>
            <a:pPr algn="just" rtl="1"/>
            <a:endParaRPr lang="fa-IR" sz="2400" dirty="0">
              <a:latin typeface="AmuzehNewNormalPS"/>
              <a:cs typeface="B Nazanin" panose="00000400000000000000" pitchFamily="2" charset="-78"/>
            </a:endParaRPr>
          </a:p>
          <a:p>
            <a:pPr algn="just" rtl="1"/>
            <a:r>
              <a:rPr lang="fa-IR" sz="2400" dirty="0">
                <a:solidFill>
                  <a:srgbClr val="0070C0"/>
                </a:solidFill>
                <a:latin typeface="AmuzehNewNormalPS"/>
                <a:cs typeface="B Nazanin" panose="00000400000000000000" pitchFamily="2" charset="-78"/>
              </a:rPr>
              <a:t>باز و بستن و شناسایی اجزای یک وسیله</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با راهنمایی دبیر خود و پس از باز و بستن یک وسیله دلخواه، جدول را پر کنید.                   </a:t>
            </a:r>
          </a:p>
          <a:p>
            <a:pPr algn="just" rtl="1"/>
            <a:r>
              <a:rPr lang="fa-IR" sz="2400" dirty="0">
                <a:latin typeface="AmuzehNewNormalPS"/>
                <a:cs typeface="B Nazanin" panose="00000400000000000000" pitchFamily="2" charset="-78"/>
              </a:rPr>
              <a:t>                                                       </a:t>
            </a:r>
          </a:p>
          <a:p>
            <a:pPr algn="just" rtl="1"/>
            <a:endParaRPr lang="fa-IR" sz="2400" dirty="0">
              <a:latin typeface="AmuzehNewNormalPS"/>
              <a:cs typeface="B Nazanin" panose="00000400000000000000" pitchFamily="2" charset="-78"/>
            </a:endParaRPr>
          </a:p>
          <a:p>
            <a:pPr algn="just" rtl="1"/>
            <a:r>
              <a:rPr lang="fa-IR" sz="2400" dirty="0">
                <a:solidFill>
                  <a:srgbClr val="FF0000"/>
                </a:solidFill>
                <a:latin typeface="AmuzehNewNormalPS"/>
                <a:cs typeface="B Nazanin" panose="00000400000000000000" pitchFamily="2" charset="-78"/>
              </a:rPr>
              <a:t>                                                  جدول بخش ها واجزای یک وسیله</a:t>
            </a:r>
          </a:p>
        </p:txBody>
      </p:sp>
      <p:pic>
        <p:nvPicPr>
          <p:cNvPr id="2" name="Picture 1"/>
          <p:cNvPicPr>
            <a:picLocks noChangeAspect="1"/>
          </p:cNvPicPr>
          <p:nvPr/>
        </p:nvPicPr>
        <p:blipFill>
          <a:blip r:embed="rId4"/>
          <a:stretch>
            <a:fillRect/>
          </a:stretch>
        </p:blipFill>
        <p:spPr>
          <a:xfrm>
            <a:off x="205270" y="3789040"/>
            <a:ext cx="6192688" cy="1582244"/>
          </a:xfrm>
          <a:prstGeom prst="rect">
            <a:avLst/>
          </a:prstGeom>
        </p:spPr>
      </p:pic>
      <p:sp>
        <p:nvSpPr>
          <p:cNvPr id="3" name="Rectangle 2"/>
          <p:cNvSpPr/>
          <p:nvPr/>
        </p:nvSpPr>
        <p:spPr>
          <a:xfrm>
            <a:off x="6027142" y="5949280"/>
            <a:ext cx="2893741" cy="584775"/>
          </a:xfrm>
          <a:prstGeom prst="rect">
            <a:avLst/>
          </a:prstGeom>
        </p:spPr>
        <p:txBody>
          <a:bodyPr wrap="none">
            <a:spAutoFit/>
          </a:bodyPr>
          <a:lstStyle/>
          <a:p>
            <a:pPr lvl="0"/>
            <a:r>
              <a:rPr lang="fa-IR" sz="3200" b="1" dirty="0">
                <a:solidFill>
                  <a:prstClr val="black"/>
                </a:solidFill>
                <a:cs typeface="B Nazanin" panose="00000400000000000000" pitchFamily="2" charset="-78"/>
              </a:rPr>
              <a:t>جواب در صفحه بعد</a:t>
            </a:r>
          </a:p>
        </p:txBody>
      </p:sp>
    </p:spTree>
    <p:custDataLst>
      <p:tags r:id="rId2"/>
    </p:custDataLst>
    <p:extLst>
      <p:ext uri="{BB962C8B-B14F-4D97-AF65-F5344CB8AC3E}">
        <p14:creationId xmlns:p14="http://schemas.microsoft.com/office/powerpoint/2010/main" val="3508822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8" name="Rectangle 7"/>
          <p:cNvSpPr/>
          <p:nvPr/>
        </p:nvSpPr>
        <p:spPr>
          <a:xfrm>
            <a:off x="216026" y="260648"/>
            <a:ext cx="8763000" cy="1200329"/>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endParaRPr lang="fa-IR" sz="2400" dirty="0">
              <a:latin typeface="AmuzehNewNormalPS"/>
              <a:cs typeface="B Nazanin" panose="00000400000000000000" pitchFamily="2" charset="-78"/>
            </a:endParaRPr>
          </a:p>
          <a:p>
            <a:pPr algn="just" rtl="1"/>
            <a:r>
              <a:rPr lang="fa-IR" sz="2400" dirty="0">
                <a:solidFill>
                  <a:srgbClr val="0070C0"/>
                </a:solidFill>
                <a:latin typeface="AmuzehNewNormalPS"/>
                <a:cs typeface="B Nazanin" panose="00000400000000000000" pitchFamily="2" charset="-78"/>
              </a:rPr>
              <a:t>باز و بستن و شناسایی اجزای یک وسیله</a:t>
            </a:r>
          </a:p>
          <a:p>
            <a:pPr algn="just" rtl="1"/>
            <a:r>
              <a:rPr lang="fa-IR" sz="2400" dirty="0">
                <a:latin typeface="AmuzehNewNormalPS"/>
                <a:cs typeface="B Nazanin" panose="00000400000000000000" pitchFamily="2" charset="-78"/>
              </a:rPr>
              <a:t>مثال : </a:t>
            </a:r>
            <a:r>
              <a:rPr lang="fa-IR" sz="2400" dirty="0">
                <a:solidFill>
                  <a:srgbClr val="FF0000"/>
                </a:solidFill>
                <a:latin typeface="AmuzehNewNormalPS"/>
                <a:cs typeface="B Nazanin" panose="00000400000000000000" pitchFamily="2" charset="-78"/>
              </a:rPr>
              <a:t>دوچرخه</a:t>
            </a:r>
          </a:p>
        </p:txBody>
      </p:sp>
      <p:pic>
        <p:nvPicPr>
          <p:cNvPr id="4098" name="Picture 2" descr="کارکلاسی صفحه 3 کاروفناوری هفتم بررسی وسایل و اجزای یک وسیله پس از بازکردن">
            <a:hlinkClick r:id="rId4" tooltip="کارکلاسی صفحه 3 کاروفناوری هفتم بررسی وسایل و اجزای یک وسیله پس از بازکردن"/>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26" y="1556792"/>
            <a:ext cx="8763000" cy="43924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37388598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8" name="Rectangle 7"/>
          <p:cNvSpPr/>
          <p:nvPr/>
        </p:nvSpPr>
        <p:spPr>
          <a:xfrm>
            <a:off x="216026" y="260648"/>
            <a:ext cx="8763000" cy="1200329"/>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endParaRPr lang="fa-IR" sz="2400" dirty="0">
              <a:latin typeface="AmuzehNewNormalPS"/>
              <a:cs typeface="B Nazanin" panose="00000400000000000000" pitchFamily="2" charset="-78"/>
            </a:endParaRPr>
          </a:p>
          <a:p>
            <a:pPr algn="just" rtl="1"/>
            <a:r>
              <a:rPr lang="fa-IR" sz="2400" dirty="0">
                <a:solidFill>
                  <a:srgbClr val="0070C0"/>
                </a:solidFill>
                <a:latin typeface="AmuzehNewNormalPS"/>
                <a:cs typeface="B Nazanin" panose="00000400000000000000" pitchFamily="2" charset="-78"/>
              </a:rPr>
              <a:t>باز و بستن و شناسایی اجزای یک وسیله</a:t>
            </a:r>
          </a:p>
          <a:p>
            <a:pPr algn="just" rtl="1"/>
            <a:r>
              <a:rPr lang="fa-IR" sz="2400" dirty="0">
                <a:latin typeface="AmuzehNewNormalPS"/>
                <a:cs typeface="B Nazanin" panose="00000400000000000000" pitchFamily="2" charset="-78"/>
              </a:rPr>
              <a:t>مثال : </a:t>
            </a:r>
            <a:r>
              <a:rPr lang="fa-IR" sz="2400" dirty="0">
                <a:solidFill>
                  <a:srgbClr val="FF0000"/>
                </a:solidFill>
                <a:latin typeface="AmuzehNewNormalPS"/>
                <a:cs typeface="B Nazanin" panose="00000400000000000000" pitchFamily="2" charset="-78"/>
              </a:rPr>
              <a:t>پنکه</a:t>
            </a:r>
          </a:p>
        </p:txBody>
      </p:sp>
      <p:sp>
        <p:nvSpPr>
          <p:cNvPr id="5" name="TextBox 4"/>
          <p:cNvSpPr txBox="1"/>
          <p:nvPr/>
        </p:nvSpPr>
        <p:spPr>
          <a:xfrm>
            <a:off x="6676793" y="5733256"/>
            <a:ext cx="2302233" cy="584775"/>
          </a:xfrm>
          <a:prstGeom prst="rect">
            <a:avLst/>
          </a:prstGeom>
          <a:noFill/>
        </p:spPr>
        <p:txBody>
          <a:bodyPr wrap="none" rtlCol="1">
            <a:spAutoFit/>
          </a:bodyPr>
          <a:lstStyle/>
          <a:p>
            <a:r>
              <a:rPr lang="fa-IR" sz="3200" b="1" dirty="0">
                <a:cs typeface="B Nazanin" panose="00000400000000000000" pitchFamily="2" charset="-78"/>
                <a:hlinkClick r:id="rId4"/>
              </a:rPr>
              <a:t>جواب در سایت</a:t>
            </a:r>
            <a:endParaRPr lang="fa-IR" sz="3200" b="1" dirty="0">
              <a:cs typeface="B Nazanin" panose="00000400000000000000" pitchFamily="2" charset="-78"/>
            </a:endParaRPr>
          </a:p>
        </p:txBody>
      </p:sp>
      <p:pic>
        <p:nvPicPr>
          <p:cNvPr id="6" name="Picture 5">
            <a:hlinkClick r:id="rId5" tooltip="کارکلاسی صفحه 3 کاروفناوری هفتم بررسی وسایل و اجزای یک وسیله پس از بازکردن"/>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08757" y="1624205"/>
            <a:ext cx="8726486" cy="36095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12002563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617175"/>
            <a:ext cx="8587680" cy="3046988"/>
          </a:xfrm>
          <a:prstGeom prst="rect">
            <a:avLst/>
          </a:prstGeom>
        </p:spPr>
        <p:txBody>
          <a:bodyPr wrap="square">
            <a:spAutoFit/>
          </a:bodyPr>
          <a:lstStyle/>
          <a:p>
            <a:pPr algn="r" rtl="1"/>
            <a:r>
              <a:rPr lang="fa-IR" sz="2400" b="1" dirty="0">
                <a:solidFill>
                  <a:srgbClr val="FF0000"/>
                </a:solidFill>
                <a:latin typeface="AmuzehNewNormalPS"/>
                <a:cs typeface="B Nazanin" panose="00000400000000000000" pitchFamily="2" charset="-78"/>
              </a:rPr>
              <a:t>بررسی زندگی مخترعان و نوآوران: </a:t>
            </a:r>
          </a:p>
          <a:p>
            <a:pPr algn="r"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شاه عباس صفوی برای رفاه مردم و لشکریان خود، که در هنگام سفر از شهری به شهر دیگر می رفتند و احتیاج به نان داشتند، از شیخ بهایی که یکی از دانشمندان آن زمان بود، خواست چاره ای بیابد. شیخ بهایی برای نیاز به وجود آمده،با امکانات موجود در شهرها، اختراع و نوآوری جالبی را ارائه کرد. اختراع و نوآوری او تنورنان سنگک بود و پیش بینی شد نانوایان شهرها، برای مصرف مردم و نیاز سربازان نان بپزند. نان سنگک از نظر مزه و بهداشتی بودن یکی از بهترین نان های ایرانی است.</a:t>
            </a:r>
          </a:p>
        </p:txBody>
      </p:sp>
      <p:pic>
        <p:nvPicPr>
          <p:cNvPr id="2" name="Picture 1"/>
          <p:cNvPicPr>
            <a:picLocks noChangeAspect="1"/>
          </p:cNvPicPr>
          <p:nvPr/>
        </p:nvPicPr>
        <p:blipFill>
          <a:blip r:embed="rId3"/>
          <a:stretch>
            <a:fillRect/>
          </a:stretch>
        </p:blipFill>
        <p:spPr>
          <a:xfrm>
            <a:off x="284174" y="3563750"/>
            <a:ext cx="2631642" cy="3057430"/>
          </a:xfrm>
          <a:prstGeom prst="rect">
            <a:avLst/>
          </a:prstGeom>
        </p:spPr>
      </p:pic>
      <p:sp>
        <p:nvSpPr>
          <p:cNvPr id="3" name="Rectangle 2"/>
          <p:cNvSpPr/>
          <p:nvPr/>
        </p:nvSpPr>
        <p:spPr>
          <a:xfrm>
            <a:off x="3164494" y="4221088"/>
            <a:ext cx="5674706" cy="1200329"/>
          </a:xfrm>
          <a:prstGeom prst="rect">
            <a:avLst/>
          </a:prstGeom>
        </p:spPr>
        <p:txBody>
          <a:bodyPr wrap="square">
            <a:spAutoFit/>
          </a:bodyPr>
          <a:lstStyle/>
          <a:p>
            <a:pPr lvl="0" algn="just" rtl="1"/>
            <a:r>
              <a:rPr lang="fa-IR" sz="2400" dirty="0">
                <a:latin typeface="AmuzehNewNormalPS"/>
                <a:cs typeface="B Nazanin" panose="00000400000000000000" pitchFamily="2" charset="-78"/>
              </a:rPr>
              <a:t>من نیز با بررسی اختراع و زندگی مخترعان می توانم روش و ایده های آنها را به کارببرم و در اختراع و نوآوری خود از آنها بهره برداری کنم.</a:t>
            </a:r>
            <a:endParaRPr lang="fa-IR" sz="2400" dirty="0">
              <a:cs typeface="B Nazanin" panose="00000400000000000000" pitchFamily="2" charset="-78"/>
            </a:endParaRPr>
          </a:p>
        </p:txBody>
      </p:sp>
    </p:spTree>
    <p:extLst>
      <p:ext uri="{BB962C8B-B14F-4D97-AF65-F5344CB8AC3E}">
        <p14:creationId xmlns:p14="http://schemas.microsoft.com/office/powerpoint/2010/main" val="21401059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80">
                                          <p:stCondLst>
                                            <p:cond delay="0"/>
                                          </p:stCondLst>
                                        </p:cTn>
                                        <p:tgtEl>
                                          <p:spTgt spid="3"/>
                                        </p:tgtEl>
                                      </p:cBhvr>
                                    </p:animEffect>
                                    <p:anim calcmode="lin" valueType="num">
                                      <p:cBhvr>
                                        <p:cTn id="4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gtEl>
                                      </p:cBhvr>
                                      <p:to x="100000" y="60000"/>
                                    </p:animScale>
                                    <p:animScale>
                                      <p:cBhvr>
                                        <p:cTn id="48" dur="166" decel="50000">
                                          <p:stCondLst>
                                            <p:cond delay="676"/>
                                          </p:stCondLst>
                                        </p:cTn>
                                        <p:tgtEl>
                                          <p:spTgt spid="3"/>
                                        </p:tgtEl>
                                      </p:cBhvr>
                                      <p:to x="100000" y="100000"/>
                                    </p:animScale>
                                    <p:animScale>
                                      <p:cBhvr>
                                        <p:cTn id="49" dur="26">
                                          <p:stCondLst>
                                            <p:cond delay="1312"/>
                                          </p:stCondLst>
                                        </p:cTn>
                                        <p:tgtEl>
                                          <p:spTgt spid="3"/>
                                        </p:tgtEl>
                                      </p:cBhvr>
                                      <p:to x="100000" y="80000"/>
                                    </p:animScale>
                                    <p:animScale>
                                      <p:cBhvr>
                                        <p:cTn id="50" dur="166" decel="50000">
                                          <p:stCondLst>
                                            <p:cond delay="1338"/>
                                          </p:stCondLst>
                                        </p:cTn>
                                        <p:tgtEl>
                                          <p:spTgt spid="3"/>
                                        </p:tgtEl>
                                      </p:cBhvr>
                                      <p:to x="100000" y="100000"/>
                                    </p:animScale>
                                    <p:animScale>
                                      <p:cBhvr>
                                        <p:cTn id="51" dur="26">
                                          <p:stCondLst>
                                            <p:cond delay="1642"/>
                                          </p:stCondLst>
                                        </p:cTn>
                                        <p:tgtEl>
                                          <p:spTgt spid="3"/>
                                        </p:tgtEl>
                                      </p:cBhvr>
                                      <p:to x="100000" y="90000"/>
                                    </p:animScale>
                                    <p:animScale>
                                      <p:cBhvr>
                                        <p:cTn id="52" dur="166" decel="50000">
                                          <p:stCondLst>
                                            <p:cond delay="1668"/>
                                          </p:stCondLst>
                                        </p:cTn>
                                        <p:tgtEl>
                                          <p:spTgt spid="3"/>
                                        </p:tgtEl>
                                      </p:cBhvr>
                                      <p:to x="100000" y="100000"/>
                                    </p:animScale>
                                    <p:animScale>
                                      <p:cBhvr>
                                        <p:cTn id="53" dur="26">
                                          <p:stCondLst>
                                            <p:cond delay="1808"/>
                                          </p:stCondLst>
                                        </p:cTn>
                                        <p:tgtEl>
                                          <p:spTgt spid="3"/>
                                        </p:tgtEl>
                                      </p:cBhvr>
                                      <p:to x="100000" y="95000"/>
                                    </p:animScale>
                                    <p:animScale>
                                      <p:cBhvr>
                                        <p:cTn id="5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620688"/>
            <a:ext cx="8582721" cy="2492990"/>
          </a:xfrm>
          <a:prstGeom prst="rect">
            <a:avLst/>
          </a:prstGeom>
        </p:spPr>
        <p:txBody>
          <a:bodyPr wrap="square">
            <a:spAutoFit/>
          </a:bodyPr>
          <a:lstStyle/>
          <a:p>
            <a:pPr algn="r" rtl="1"/>
            <a:r>
              <a:rPr lang="fa-IR" sz="2400" b="1" dirty="0">
                <a:solidFill>
                  <a:srgbClr val="FF0000"/>
                </a:solidFill>
                <a:latin typeface="AmuzehNewNormalPS"/>
                <a:cs typeface="B Nazanin" panose="00000400000000000000" pitchFamily="2" charset="-78"/>
              </a:rPr>
              <a:t>بررسی</a:t>
            </a:r>
          </a:p>
          <a:p>
            <a:pPr algn="r"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گروه های چند نفری زندگی نامه چند مخترع ایرانی را که اختراعات و نوآوری هایی داشته اند، بررسی و جدول را کامل کنید.</a:t>
            </a:r>
          </a:p>
          <a:p>
            <a:pPr algn="r" rtl="1"/>
            <a:r>
              <a:rPr lang="fa-IR" sz="2000" dirty="0">
                <a:solidFill>
                  <a:srgbClr val="FF0000"/>
                </a:solidFill>
                <a:latin typeface="AmuzehNewNormalPS"/>
                <a:cs typeface="B Nazanin" panose="00000400000000000000" pitchFamily="2" charset="-78"/>
              </a:rPr>
              <a:t>                </a:t>
            </a:r>
          </a:p>
          <a:p>
            <a:pPr algn="r" rtl="1"/>
            <a:endParaRPr lang="fa-IR" sz="2000" dirty="0">
              <a:solidFill>
                <a:srgbClr val="FF0000"/>
              </a:solidFill>
              <a:latin typeface="AmuzehNewNormalPS"/>
              <a:cs typeface="B Nazanin" panose="00000400000000000000" pitchFamily="2" charset="-78"/>
            </a:endParaRPr>
          </a:p>
          <a:p>
            <a:pPr algn="r" rtl="1"/>
            <a:r>
              <a:rPr lang="fa-IR" sz="2000" b="1" dirty="0">
                <a:solidFill>
                  <a:srgbClr val="FF0000"/>
                </a:solidFill>
                <a:latin typeface="AmuzehNewNormalPS"/>
                <a:cs typeface="B Nazanin" panose="00000400000000000000" pitchFamily="2" charset="-78"/>
              </a:rPr>
              <a:t>                                                         جدول مخترعین و اختراعات آنها</a:t>
            </a:r>
            <a:endParaRPr lang="fa-IR" sz="2000" b="1" dirty="0">
              <a:solidFill>
                <a:srgbClr val="FF0000"/>
              </a:solidFill>
              <a:latin typeface="Amuzeh-New-Bold"/>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225925" y="3429000"/>
            <a:ext cx="8608316" cy="1847292"/>
          </a:xfrm>
          <a:prstGeom prst="rect">
            <a:avLst/>
          </a:prstGeom>
        </p:spPr>
      </p:pic>
      <p:sp>
        <p:nvSpPr>
          <p:cNvPr id="7" name="Rectangle 6"/>
          <p:cNvSpPr/>
          <p:nvPr/>
        </p:nvSpPr>
        <p:spPr>
          <a:xfrm>
            <a:off x="6027142" y="5949280"/>
            <a:ext cx="2893741" cy="584775"/>
          </a:xfrm>
          <a:prstGeom prst="rect">
            <a:avLst/>
          </a:prstGeom>
        </p:spPr>
        <p:txBody>
          <a:bodyPr wrap="none">
            <a:spAutoFit/>
          </a:bodyPr>
          <a:lstStyle/>
          <a:p>
            <a:pPr lvl="0"/>
            <a:r>
              <a:rPr lang="fa-IR" sz="3200" b="1" dirty="0">
                <a:solidFill>
                  <a:prstClr val="black"/>
                </a:solidFill>
                <a:cs typeface="B Nazanin" panose="00000400000000000000" pitchFamily="2" charset="-78"/>
              </a:rPr>
              <a:t>جواب در صفحه بعد</a:t>
            </a:r>
          </a:p>
        </p:txBody>
      </p:sp>
    </p:spTree>
    <p:extLst>
      <p:ext uri="{BB962C8B-B14F-4D97-AF65-F5344CB8AC3E}">
        <p14:creationId xmlns:p14="http://schemas.microsoft.com/office/powerpoint/2010/main" val="11533296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332656"/>
            <a:ext cx="8582721" cy="1938992"/>
          </a:xfrm>
          <a:prstGeom prst="rect">
            <a:avLst/>
          </a:prstGeom>
        </p:spPr>
        <p:txBody>
          <a:bodyPr wrap="square">
            <a:spAutoFit/>
          </a:bodyPr>
          <a:lstStyle/>
          <a:p>
            <a:pPr algn="r" rtl="1"/>
            <a:r>
              <a:rPr lang="fa-IR" sz="2400" b="1" dirty="0">
                <a:solidFill>
                  <a:srgbClr val="FF0000"/>
                </a:solidFill>
                <a:latin typeface="AmuzehNewNormalPS"/>
                <a:cs typeface="B Nazanin" panose="00000400000000000000" pitchFamily="2" charset="-78"/>
              </a:rPr>
              <a:t>بررسی</a:t>
            </a:r>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گروه های چند نفری زندگی نامه چند مخترع ایرانی را که اختراعات و نوآوری هایی داشته اند، بررسی و جدول را کامل کنید.</a:t>
            </a:r>
            <a:endParaRPr lang="fa-IR" sz="2800" dirty="0">
              <a:latin typeface="AmuzehNewNormalPS"/>
              <a:cs typeface="B Nazanin" panose="00000400000000000000" pitchFamily="2" charset="-78"/>
            </a:endParaRPr>
          </a:p>
          <a:p>
            <a:pPr algn="r" rtl="1"/>
            <a:r>
              <a:rPr lang="fa-IR" sz="2800" dirty="0">
                <a:latin typeface="AmuzehNewNormalPS"/>
                <a:cs typeface="B Nazanin" panose="00000400000000000000" pitchFamily="2" charset="-78"/>
              </a:rPr>
              <a:t>                                              </a:t>
            </a:r>
          </a:p>
          <a:p>
            <a:pPr algn="r" rtl="1"/>
            <a:r>
              <a:rPr lang="fa-IR" sz="2000" dirty="0">
                <a:solidFill>
                  <a:srgbClr val="FF0000"/>
                </a:solidFill>
                <a:latin typeface="AmuzehNewNormalPS"/>
                <a:cs typeface="B Nazanin" panose="00000400000000000000" pitchFamily="2" charset="-78"/>
              </a:rPr>
              <a:t>                                                             </a:t>
            </a:r>
          </a:p>
        </p:txBody>
      </p:sp>
      <p:sp>
        <p:nvSpPr>
          <p:cNvPr id="7" name="TextBox 6"/>
          <p:cNvSpPr txBox="1"/>
          <p:nvPr/>
        </p:nvSpPr>
        <p:spPr>
          <a:xfrm>
            <a:off x="6553218" y="5949280"/>
            <a:ext cx="2302233" cy="584775"/>
          </a:xfrm>
          <a:prstGeom prst="rect">
            <a:avLst/>
          </a:prstGeom>
          <a:noFill/>
        </p:spPr>
        <p:txBody>
          <a:bodyPr wrap="none" rtlCol="1">
            <a:spAutoFit/>
          </a:bodyPr>
          <a:lstStyle/>
          <a:p>
            <a:r>
              <a:rPr lang="fa-IR" sz="3200" b="1" dirty="0">
                <a:cs typeface="B Nazanin" panose="00000400000000000000" pitchFamily="2" charset="-78"/>
                <a:hlinkClick r:id="rId3"/>
              </a:rPr>
              <a:t>جواب در سایت</a:t>
            </a:r>
            <a:endParaRPr lang="fa-IR" sz="3200" b="1" dirty="0">
              <a:cs typeface="B Nazanin"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944189522"/>
              </p:ext>
            </p:extLst>
          </p:nvPr>
        </p:nvGraphicFramePr>
        <p:xfrm>
          <a:off x="251520" y="1685088"/>
          <a:ext cx="8582721" cy="4038600"/>
        </p:xfrm>
        <a:graphic>
          <a:graphicData uri="http://schemas.openxmlformats.org/drawingml/2006/table">
            <a:tbl>
              <a:tblPr/>
              <a:tblGrid>
                <a:gridCol w="3240360">
                  <a:extLst>
                    <a:ext uri="{9D8B030D-6E8A-4147-A177-3AD203B41FA5}">
                      <a16:colId xmlns:a16="http://schemas.microsoft.com/office/drawing/2014/main" val="721880016"/>
                    </a:ext>
                  </a:extLst>
                </a:gridCol>
                <a:gridCol w="3600400">
                  <a:extLst>
                    <a:ext uri="{9D8B030D-6E8A-4147-A177-3AD203B41FA5}">
                      <a16:colId xmlns:a16="http://schemas.microsoft.com/office/drawing/2014/main" val="3705712774"/>
                    </a:ext>
                  </a:extLst>
                </a:gridCol>
                <a:gridCol w="1741961">
                  <a:extLst>
                    <a:ext uri="{9D8B030D-6E8A-4147-A177-3AD203B41FA5}">
                      <a16:colId xmlns:a16="http://schemas.microsoft.com/office/drawing/2014/main" val="28798667"/>
                    </a:ext>
                  </a:extLst>
                </a:gridCol>
              </a:tblGrid>
              <a:tr h="807720">
                <a:tc>
                  <a:txBody>
                    <a:bodyPr/>
                    <a:lstStyle/>
                    <a:p>
                      <a:pPr marL="342900" marR="0" lvl="1" indent="0" algn="ctr" defTabSz="685800" rtl="1" eaLnBrk="1" fontAlgn="auto" latinLnBrk="0" hangingPunct="1">
                        <a:lnSpc>
                          <a:spcPct val="100000"/>
                        </a:lnSpc>
                        <a:spcBef>
                          <a:spcPts val="0"/>
                        </a:spcBef>
                        <a:spcAft>
                          <a:spcPts val="0"/>
                        </a:spcAft>
                        <a:buClrTx/>
                        <a:buSzTx/>
                        <a:buFontTx/>
                        <a:buNone/>
                        <a:tabLst/>
                        <a:defRPr/>
                      </a:pPr>
                      <a:r>
                        <a:rPr lang="fa-IR" sz="2000" dirty="0">
                          <a:solidFill>
                            <a:srgbClr val="FF0000"/>
                          </a:solidFill>
                          <a:effectLst/>
                          <a:latin typeface="tahoma" panose="020B0604030504040204" pitchFamily="34" charset="0"/>
                          <a:cs typeface="B Titr" panose="00000700000000000000" pitchFamily="2" charset="-78"/>
                        </a:rPr>
                        <a:t>هدف از اختراع و نوآوری</a:t>
                      </a:r>
                      <a:endParaRPr lang="fa-IR" sz="2000" dirty="0">
                        <a:effectLst/>
                        <a:cs typeface="B Titr"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ctr"/>
                      <a:r>
                        <a:rPr lang="fa-IR" sz="2000" dirty="0">
                          <a:solidFill>
                            <a:srgbClr val="FF0000"/>
                          </a:solidFill>
                          <a:effectLst/>
                          <a:latin typeface="tahoma" panose="020B0604030504040204" pitchFamily="34" charset="0"/>
                          <a:cs typeface="B Titr" panose="00000700000000000000" pitchFamily="2" charset="-78"/>
                        </a:rPr>
                        <a:t>اختراع و نوآوری</a:t>
                      </a:r>
                      <a:endParaRPr lang="fa-IR" sz="2000" dirty="0">
                        <a:effectLst/>
                        <a:cs typeface="B Titr"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fa-IR" sz="2000" dirty="0">
                          <a:solidFill>
                            <a:srgbClr val="FF0000"/>
                          </a:solidFill>
                          <a:effectLst/>
                          <a:latin typeface="tahoma" panose="020B0604030504040204" pitchFamily="34" charset="0"/>
                          <a:cs typeface="B Titr" panose="00000700000000000000" pitchFamily="2" charset="-78"/>
                        </a:rPr>
                        <a:t> مخترع و نوآور</a:t>
                      </a:r>
                      <a:endParaRPr lang="fa-IR" sz="2000" dirty="0">
                        <a:effectLst/>
                        <a:cs typeface="B Titr"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6833505"/>
                  </a:ext>
                </a:extLst>
              </a:tr>
              <a:tr h="807720">
                <a:tc>
                  <a:txBody>
                    <a:bodyPr/>
                    <a:lstStyle/>
                    <a:p>
                      <a:pPr lvl="0" algn="ctr"/>
                      <a:r>
                        <a:rPr lang="fa-IR" sz="2400" dirty="0">
                          <a:effectLst/>
                          <a:latin typeface="tahoma" panose="020B0604030504040204" pitchFamily="34" charset="0"/>
                          <a:cs typeface="B Koodak" panose="00000700000000000000" pitchFamily="2" charset="-78"/>
                        </a:rPr>
                        <a:t>استفاده از گازهای </a:t>
                      </a:r>
                      <a:r>
                        <a:rPr lang="fa-IR" sz="2400" dirty="0">
                          <a:solidFill>
                            <a:srgbClr val="000000"/>
                          </a:solidFill>
                          <a:effectLst/>
                          <a:latin typeface="tahoma" panose="020B0604030504040204" pitchFamily="34" charset="0"/>
                          <a:cs typeface="B Koodak" panose="00000700000000000000" pitchFamily="2" charset="-78"/>
                          <a:hlinkClick r:id="rId4"/>
                        </a:rPr>
                        <a:t>فاضلاب </a:t>
                      </a:r>
                      <a:endParaRPr lang="fa-IR" sz="2400" dirty="0">
                        <a:solidFill>
                          <a:srgbClr val="000000"/>
                        </a:solidFill>
                        <a:effectLst/>
                        <a:latin typeface="tahoma" panose="020B0604030504040204" pitchFamily="34" charset="0"/>
                        <a:cs typeface="B Koodak" panose="00000700000000000000" pitchFamily="2" charset="-78"/>
                      </a:endParaRPr>
                    </a:p>
                    <a:p>
                      <a:pPr lvl="0" algn="ctr"/>
                      <a:r>
                        <a:rPr lang="fa-IR" sz="2400" dirty="0">
                          <a:effectLst/>
                          <a:latin typeface="tahoma" panose="020B0604030504040204" pitchFamily="34" charset="0"/>
                          <a:cs typeface="B Koodak" panose="00000700000000000000" pitchFamily="2" charset="-78"/>
                        </a:rPr>
                        <a:t>در گرم کردن حمام </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r>
                        <a:rPr lang="fa-IR" sz="2400" dirty="0">
                          <a:effectLst/>
                          <a:latin typeface="tahoma" panose="020B0604030504040204" pitchFamily="34" charset="0"/>
                          <a:cs typeface="B Koodak" panose="00000700000000000000" pitchFamily="2" charset="-78"/>
                        </a:rPr>
                        <a:t>حمامی که با یک </a:t>
                      </a:r>
                      <a:r>
                        <a:rPr lang="fa-IR" sz="2400" dirty="0">
                          <a:solidFill>
                            <a:srgbClr val="000000"/>
                          </a:solidFill>
                          <a:effectLst/>
                          <a:latin typeface="tahoma" panose="020B0604030504040204" pitchFamily="34" charset="0"/>
                          <a:cs typeface="B Koodak" panose="00000700000000000000" pitchFamily="2" charset="-78"/>
                          <a:hlinkClick r:id="rId4"/>
                        </a:rPr>
                        <a:t>شمع </a:t>
                      </a:r>
                      <a:r>
                        <a:rPr lang="fa-IR" sz="2400" dirty="0">
                          <a:effectLst/>
                          <a:latin typeface="tahoma" panose="020B0604030504040204" pitchFamily="34" charset="0"/>
                          <a:cs typeface="B Koodak" panose="00000700000000000000" pitchFamily="2" charset="-78"/>
                        </a:rPr>
                        <a:t>گرم می‌شد</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a:r>
                        <a:rPr lang="fa-IR" sz="2400" dirty="0">
                          <a:solidFill>
                            <a:srgbClr val="006600"/>
                          </a:solidFill>
                          <a:effectLst/>
                          <a:latin typeface="tahoma" panose="020B0604030504040204" pitchFamily="34" charset="0"/>
                          <a:cs typeface="B Koodak" panose="00000700000000000000" pitchFamily="2" charset="-78"/>
                        </a:rPr>
                        <a:t>شیخ بهایی</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64477"/>
                  </a:ext>
                </a:extLst>
              </a:tr>
              <a:tr h="807720">
                <a:tc>
                  <a:txBody>
                    <a:bodyPr/>
                    <a:lstStyle/>
                    <a:p>
                      <a:pPr lvl="0" algn="ctr"/>
                      <a:r>
                        <a:rPr lang="fa-IR" sz="2400" dirty="0">
                          <a:effectLst/>
                          <a:latin typeface="tahoma" panose="020B0604030504040204" pitchFamily="34" charset="0"/>
                          <a:cs typeface="B Koodak" panose="00000700000000000000" pitchFamily="2" charset="-78"/>
                        </a:rPr>
                        <a:t>استفاده از لعاب برای </a:t>
                      </a:r>
                    </a:p>
                    <a:p>
                      <a:pPr lvl="0" algn="ctr"/>
                      <a:r>
                        <a:rPr lang="fa-IR" sz="2400" dirty="0">
                          <a:effectLst/>
                          <a:latin typeface="tahoma" panose="020B0604030504040204" pitchFamily="34" charset="0"/>
                          <a:cs typeface="B Koodak" panose="00000700000000000000" pitchFamily="2" charset="-78"/>
                        </a:rPr>
                        <a:t>دوام و زیبایی ظروف</a:t>
                      </a:r>
                      <a:r>
                        <a:rPr lang="fa-IR" sz="2400" baseline="0" dirty="0">
                          <a:effectLst/>
                          <a:latin typeface="tahoma" panose="020B0604030504040204" pitchFamily="34" charset="0"/>
                          <a:cs typeface="B Koodak" panose="00000700000000000000" pitchFamily="2" charset="-78"/>
                        </a:rPr>
                        <a:t> سفالی</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r>
                        <a:rPr lang="fa-IR" sz="2400" dirty="0">
                          <a:solidFill>
                            <a:srgbClr val="333333"/>
                          </a:solidFill>
                          <a:effectLst/>
                          <a:latin typeface="tahoma" panose="020B0604030504040204" pitchFamily="34" charset="0"/>
                          <a:cs typeface="B Koodak" panose="00000700000000000000" pitchFamily="2" charset="-78"/>
                        </a:rPr>
                        <a:t>ظروف سفالی</a:t>
                      </a:r>
                      <a:r>
                        <a:rPr lang="fa-IR" sz="2400" dirty="0">
                          <a:effectLst/>
                          <a:latin typeface="tahoma" panose="020B0604030504040204" pitchFamily="34" charset="0"/>
                          <a:cs typeface="B Koodak" panose="00000700000000000000" pitchFamily="2" charset="-78"/>
                        </a:rPr>
                        <a:t> </a:t>
                      </a:r>
                      <a:r>
                        <a:rPr lang="fa-IR" sz="2400" dirty="0">
                          <a:solidFill>
                            <a:srgbClr val="333333"/>
                          </a:solidFill>
                          <a:effectLst/>
                          <a:latin typeface="tahoma" panose="020B0604030504040204" pitchFamily="34" charset="0"/>
                          <a:cs typeface="B Koodak" panose="00000700000000000000" pitchFamily="2" charset="-78"/>
                          <a:hlinkClick r:id="rId4"/>
                        </a:rPr>
                        <a:t>براق</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a:r>
                        <a:rPr lang="fa-IR" sz="2400" dirty="0">
                          <a:solidFill>
                            <a:srgbClr val="006600"/>
                          </a:solidFill>
                          <a:effectLst/>
                          <a:latin typeface="tahoma" panose="020B0604030504040204" pitchFamily="34" charset="0"/>
                          <a:cs typeface="B Koodak" panose="00000700000000000000" pitchFamily="2" charset="-78"/>
                        </a:rPr>
                        <a:t>جابر بن حیان</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6477190"/>
                  </a:ext>
                </a:extLst>
              </a:tr>
              <a:tr h="807720">
                <a:tc>
                  <a:txBody>
                    <a:bodyPr/>
                    <a:lstStyle/>
                    <a:p>
                      <a:pPr lvl="0" algn="ctr"/>
                      <a:r>
                        <a:rPr lang="fa-IR" sz="2400" dirty="0">
                          <a:effectLst/>
                          <a:latin typeface="tahoma" panose="020B0604030504040204" pitchFamily="34" charset="0"/>
                          <a:cs typeface="B Koodak" panose="00000700000000000000" pitchFamily="2" charset="-78"/>
                        </a:rPr>
                        <a:t>جدا نمودن روغن  از آب</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r>
                        <a:rPr lang="fa-IR" sz="2400" dirty="0">
                          <a:effectLst/>
                          <a:latin typeface="tahoma" panose="020B0604030504040204" pitchFamily="34" charset="0"/>
                          <a:cs typeface="B Koodak" panose="00000700000000000000" pitchFamily="2" charset="-78"/>
                        </a:rPr>
                        <a:t>وسیله ای برای جدایی روغن از آب </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a:r>
                        <a:rPr lang="fa-IR" sz="2400" dirty="0">
                          <a:solidFill>
                            <a:srgbClr val="006600"/>
                          </a:solidFill>
                          <a:effectLst/>
                          <a:latin typeface="tahoma" panose="020B0604030504040204" pitchFamily="34" charset="0"/>
                          <a:cs typeface="B Koodak" panose="00000700000000000000" pitchFamily="2" charset="-78"/>
                        </a:rPr>
                        <a:t>بنو موسی</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7746359"/>
                  </a:ext>
                </a:extLst>
              </a:tr>
              <a:tr h="807720">
                <a:tc>
                  <a:txBody>
                    <a:bodyPr/>
                    <a:lstStyle/>
                    <a:p>
                      <a:pPr lvl="0" algn="ctr"/>
                      <a:r>
                        <a:rPr lang="fa-IR" sz="2400" dirty="0">
                          <a:effectLst/>
                          <a:latin typeface="tahoma" panose="020B0604030504040204" pitchFamily="34" charset="0"/>
                          <a:cs typeface="B Koodak" panose="00000700000000000000" pitchFamily="2" charset="-78"/>
                        </a:rPr>
                        <a:t>جداولی برای ستاره شناسی</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a:r>
                        <a:rPr lang="fa-IR" sz="2400" dirty="0">
                          <a:solidFill>
                            <a:srgbClr val="000000"/>
                          </a:solidFill>
                          <a:effectLst/>
                          <a:latin typeface="tahoma" panose="020B0604030504040204" pitchFamily="34" charset="0"/>
                          <a:cs typeface="B Koodak" panose="00000700000000000000" pitchFamily="2" charset="-78"/>
                          <a:hlinkClick r:id="rId5"/>
                        </a:rPr>
                        <a:t>زیج </a:t>
                      </a:r>
                      <a:r>
                        <a:rPr lang="fa-IR" sz="2400" dirty="0">
                          <a:effectLst/>
                          <a:latin typeface="tahoma" panose="020B0604030504040204" pitchFamily="34" charset="0"/>
                          <a:cs typeface="B Koodak" panose="00000700000000000000" pitchFamily="2" charset="-78"/>
                          <a:hlinkClick r:id="rId5"/>
                        </a:rPr>
                        <a:t>خوارزمی</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a:r>
                        <a:rPr lang="fa-IR" sz="2400" dirty="0">
                          <a:solidFill>
                            <a:srgbClr val="006600"/>
                          </a:solidFill>
                          <a:effectLst/>
                          <a:latin typeface="tahoma" panose="020B0604030504040204" pitchFamily="34" charset="0"/>
                          <a:cs typeface="B Koodak" panose="00000700000000000000" pitchFamily="2" charset="-78"/>
                        </a:rPr>
                        <a:t>خوارزمی</a:t>
                      </a:r>
                      <a:endParaRPr lang="fa-IR" sz="2400" dirty="0">
                        <a:effectLst/>
                        <a:cs typeface="B Koodak" panose="00000700000000000000" pitchFamily="2" charset="-78"/>
                      </a:endParaRPr>
                    </a:p>
                  </a:txBody>
                  <a:tcPr marL="8732" marR="8732" marT="8732" marB="87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078461"/>
                  </a:ext>
                </a:extLst>
              </a:tr>
            </a:tbl>
          </a:graphicData>
        </a:graphic>
      </p:graphicFrame>
    </p:spTree>
    <p:extLst>
      <p:ext uri="{BB962C8B-B14F-4D97-AF65-F5344CB8AC3E}">
        <p14:creationId xmlns:p14="http://schemas.microsoft.com/office/powerpoint/2010/main" val="13018773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07504" y="404664"/>
            <a:ext cx="8856984" cy="5324535"/>
          </a:xfrm>
          <a:prstGeom prst="rect">
            <a:avLst/>
          </a:prstGeom>
        </p:spPr>
        <p:txBody>
          <a:bodyPr wrap="square">
            <a:spAutoFit/>
          </a:bodyPr>
          <a:lstStyle/>
          <a:p>
            <a:pPr algn="r" rtl="1"/>
            <a:r>
              <a:rPr lang="fa-IR" sz="2400" b="1" dirty="0">
                <a:solidFill>
                  <a:srgbClr val="FF0000"/>
                </a:solidFill>
                <a:latin typeface="Amuzeh-New-Bold"/>
                <a:cs typeface="B Nazanin" panose="00000400000000000000" pitchFamily="2" charset="-78"/>
              </a:rPr>
              <a:t>پرورش خلاقیت:</a:t>
            </a:r>
          </a:p>
          <a:p>
            <a:pPr algn="r"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برای اینکه مخترع و نوآور خوبی باشید باید خلاقیت خود را پرورش دهید. چندین روش برای پرورش خلاقیت وجود دارد.سه شیوه زیر را بررسی و آنها را تمرین کنید.</a:t>
            </a:r>
          </a:p>
          <a:p>
            <a:pPr algn="just" rtl="1"/>
            <a:endParaRPr lang="fa-IR" sz="2400" dirty="0">
              <a:latin typeface="Amuzeh-New-Bold"/>
              <a:cs typeface="B Nazanin" panose="00000400000000000000" pitchFamily="2" charset="-78"/>
            </a:endParaRPr>
          </a:p>
          <a:p>
            <a:pPr algn="just" rtl="1"/>
            <a:r>
              <a:rPr lang="fa-IR" sz="2400" dirty="0">
                <a:solidFill>
                  <a:srgbClr val="0070C0"/>
                </a:solidFill>
                <a:latin typeface="Amuzeh-New-Bold"/>
                <a:cs typeface="B Nazanin" panose="00000400000000000000" pitchFamily="2" charset="-78"/>
              </a:rPr>
              <a:t>الف : ارتباط اجباری: </a:t>
            </a:r>
            <a:r>
              <a:rPr lang="fa-IR" sz="2400" dirty="0">
                <a:latin typeface="Amuzeh-New-Bold"/>
                <a:cs typeface="B Nazanin" panose="00000400000000000000" pitchFamily="2" charset="-78"/>
              </a:rPr>
              <a:t>در این روش شما بین دو یا چند چیز ارتباط اجباری به وجود می آورید. این ارتباط باعث می شود ایده های جدیدی برای حل مسائل به وجود آید.</a:t>
            </a:r>
          </a:p>
          <a:p>
            <a:pPr algn="r" rtl="1"/>
            <a:r>
              <a:rPr lang="fa-IR" sz="2400" dirty="0">
                <a:latin typeface="Amuzeh-New-Bold"/>
                <a:cs typeface="B Nazanin" panose="00000400000000000000" pitchFamily="2" charset="-78"/>
              </a:rPr>
              <a:t>نمونه: چگونه می توان بین چرخ و صندلی ارتباط اجباری برقرار کرد:</a:t>
            </a:r>
          </a:p>
          <a:p>
            <a:pPr algn="r" rtl="1"/>
            <a:r>
              <a:rPr lang="fa-IR" sz="2400" dirty="0">
                <a:latin typeface="Amuzeh-New-Bold"/>
                <a:cs typeface="B Nazanin" panose="00000400000000000000" pitchFamily="2" charset="-78"/>
              </a:rPr>
              <a:t>صندلی چرخ دار</a:t>
            </a:r>
          </a:p>
          <a:p>
            <a:pPr algn="r" rtl="1"/>
            <a:r>
              <a:rPr lang="fa-IR" sz="2400" dirty="0">
                <a:latin typeface="Amuzeh-New-Bold"/>
                <a:cs typeface="B Nazanin" panose="00000400000000000000" pitchFamily="2" charset="-78"/>
              </a:rPr>
              <a:t>چرخ صندلی دار</a:t>
            </a:r>
          </a:p>
          <a:p>
            <a:pPr algn="r" rtl="1"/>
            <a:r>
              <a:rPr lang="fa-IR" sz="2400" dirty="0">
                <a:latin typeface="Amuzeh-New-Bold"/>
                <a:cs typeface="B Nazanin" panose="00000400000000000000" pitchFamily="2" charset="-78"/>
              </a:rPr>
              <a:t>صندلی به شکل چرخ</a:t>
            </a:r>
          </a:p>
          <a:p>
            <a:pPr algn="r" rtl="1"/>
            <a:r>
              <a:rPr lang="fa-IR" sz="2400" dirty="0">
                <a:latin typeface="Amuzeh-New-Bold"/>
                <a:cs typeface="B Nazanin" panose="00000400000000000000" pitchFamily="2" charset="-78"/>
              </a:rPr>
              <a:t>......................................................) ایده شما</a:t>
            </a:r>
          </a:p>
          <a:p>
            <a:pPr algn="r" rtl="1"/>
            <a:endParaRPr lang="fa-IR" sz="2400" dirty="0">
              <a:latin typeface="Amuzeh-New-Bold"/>
              <a:cs typeface="B Nazanin" panose="00000400000000000000" pitchFamily="2" charset="-78"/>
            </a:endParaRPr>
          </a:p>
          <a:p>
            <a:pPr algn="just" rtl="1"/>
            <a:r>
              <a:rPr lang="fa-IR" sz="2800" dirty="0">
                <a:latin typeface="Amuzeh-New-Bold"/>
                <a:cs typeface="B Nazanin" panose="00000400000000000000" pitchFamily="2" charset="-78"/>
              </a:rPr>
              <a:t>ایده خود را، برای ایجاد ارتباط بین چرخ و صندلی، در شکل صفحه بعد بکشید.</a:t>
            </a:r>
            <a:endParaRPr lang="fa-IR" sz="2800" dirty="0">
              <a:cs typeface="B Nazanin" panose="00000400000000000000" pitchFamily="2" charset="-78"/>
            </a:endParaRPr>
          </a:p>
        </p:txBody>
      </p:sp>
    </p:spTree>
    <p:extLst>
      <p:ext uri="{BB962C8B-B14F-4D97-AF65-F5344CB8AC3E}">
        <p14:creationId xmlns:p14="http://schemas.microsoft.com/office/powerpoint/2010/main" val="2195109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335698"/>
            <a:ext cx="8640960" cy="1938992"/>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p>
          <a:p>
            <a:pPr algn="just" rtl="1"/>
            <a:r>
              <a:rPr lang="fa-IR" sz="2400" dirty="0">
                <a:solidFill>
                  <a:srgbClr val="00B050"/>
                </a:solidFill>
                <a:latin typeface="AmuzehNewNormalPS"/>
                <a:cs typeface="B Nazanin" panose="00000400000000000000" pitchFamily="2" charset="-78"/>
              </a:rPr>
              <a:t>ارتباط اجباری برای پرورش خلاقیت</a:t>
            </a:r>
          </a:p>
          <a:p>
            <a:pPr algn="just" rtl="1"/>
            <a:r>
              <a:rPr lang="fa-IR" sz="2400" dirty="0">
                <a:latin typeface="AmuzehNewNormalPS"/>
                <a:cs typeface="B Nazanin" panose="00000400000000000000" pitchFamily="2" charset="-78"/>
              </a:rPr>
              <a:t>با کمک دبیر جدول را پر کنید. در این جدول با روشی که دوست دارید بین گزینه های ستون اول و ردیف اول ارتباط برقرار کنید. چیزهایی را به جدول بیفزایید یا یک بازی اختراع کنید.                              </a:t>
            </a:r>
          </a:p>
        </p:txBody>
      </p:sp>
      <p:pic>
        <p:nvPicPr>
          <p:cNvPr id="3" name="Picture 2"/>
          <p:cNvPicPr>
            <a:picLocks noChangeAspect="1"/>
          </p:cNvPicPr>
          <p:nvPr/>
        </p:nvPicPr>
        <p:blipFill>
          <a:blip r:embed="rId3"/>
          <a:stretch>
            <a:fillRect/>
          </a:stretch>
        </p:blipFill>
        <p:spPr>
          <a:xfrm>
            <a:off x="211686" y="4426072"/>
            <a:ext cx="8680794" cy="2243288"/>
          </a:xfrm>
          <a:prstGeom prst="rect">
            <a:avLst/>
          </a:prstGeom>
        </p:spPr>
      </p:pic>
      <p:pic>
        <p:nvPicPr>
          <p:cNvPr id="4" name="Picture 3"/>
          <p:cNvPicPr>
            <a:picLocks noChangeAspect="1"/>
          </p:cNvPicPr>
          <p:nvPr/>
        </p:nvPicPr>
        <p:blipFill>
          <a:blip r:embed="rId4"/>
          <a:stretch>
            <a:fillRect/>
          </a:stretch>
        </p:blipFill>
        <p:spPr>
          <a:xfrm>
            <a:off x="211686" y="1916832"/>
            <a:ext cx="6757292" cy="2009430"/>
          </a:xfrm>
          <a:prstGeom prst="rect">
            <a:avLst/>
          </a:prstGeom>
        </p:spPr>
      </p:pic>
      <p:sp>
        <p:nvSpPr>
          <p:cNvPr id="5" name="Rectangle 4"/>
          <p:cNvSpPr/>
          <p:nvPr/>
        </p:nvSpPr>
        <p:spPr>
          <a:xfrm>
            <a:off x="6676809" y="4077072"/>
            <a:ext cx="2215671" cy="461665"/>
          </a:xfrm>
          <a:prstGeom prst="rect">
            <a:avLst/>
          </a:prstGeom>
        </p:spPr>
        <p:txBody>
          <a:bodyPr wrap="none">
            <a:spAutoFit/>
          </a:bodyPr>
          <a:lstStyle/>
          <a:p>
            <a:pPr lvl="0"/>
            <a:r>
              <a:rPr lang="fa-IR" sz="2400" b="1" dirty="0">
                <a:solidFill>
                  <a:prstClr val="black"/>
                </a:solidFill>
                <a:cs typeface="B Nazanin" panose="00000400000000000000" pitchFamily="2" charset="-78"/>
              </a:rPr>
              <a:t>جواب در صفحه بعد</a:t>
            </a:r>
          </a:p>
        </p:txBody>
      </p:sp>
    </p:spTree>
    <p:extLst>
      <p:ext uri="{BB962C8B-B14F-4D97-AF65-F5344CB8AC3E}">
        <p14:creationId xmlns:p14="http://schemas.microsoft.com/office/powerpoint/2010/main" val="1994796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335698"/>
            <a:ext cx="8640960" cy="830997"/>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p>
          <a:p>
            <a:pPr algn="just" rtl="1"/>
            <a:r>
              <a:rPr lang="fa-IR" sz="2400" dirty="0">
                <a:solidFill>
                  <a:srgbClr val="00B050"/>
                </a:solidFill>
                <a:latin typeface="AmuzehNewNormalPS"/>
                <a:cs typeface="B Nazanin" panose="00000400000000000000" pitchFamily="2" charset="-78"/>
              </a:rPr>
              <a:t>ارتباط اجباری برای پرورش خلاقیت</a:t>
            </a:r>
            <a:endParaRPr lang="fa-IR" sz="2400" dirty="0">
              <a:latin typeface="AmuzehNewNormalPS"/>
              <a:cs typeface="B Nazanin" panose="00000400000000000000" pitchFamily="2" charset="-78"/>
            </a:endParaRPr>
          </a:p>
        </p:txBody>
      </p:sp>
      <p:pic>
        <p:nvPicPr>
          <p:cNvPr id="6146" name="Picture 2" descr="کارکلاسی صفحه 5 کاروفناوری هفتم ارتباط اجباری برای پرورش خلاقیت">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340768"/>
            <a:ext cx="8640960"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53218" y="5949280"/>
            <a:ext cx="2302233" cy="584775"/>
          </a:xfrm>
          <a:prstGeom prst="rect">
            <a:avLst/>
          </a:prstGeom>
          <a:noFill/>
        </p:spPr>
        <p:txBody>
          <a:bodyPr wrap="none" rtlCol="1">
            <a:spAutoFit/>
          </a:bodyPr>
          <a:lstStyle/>
          <a:p>
            <a:r>
              <a:rPr lang="fa-IR" sz="3200" b="1" dirty="0">
                <a:cs typeface="B Nazanin" panose="00000400000000000000" pitchFamily="2" charset="-78"/>
                <a:hlinkClick r:id="rId5"/>
              </a:rPr>
              <a:t>جواب در سایت</a:t>
            </a:r>
            <a:endParaRPr lang="fa-IR" sz="3200" b="1" dirty="0">
              <a:cs typeface="B Nazanin" panose="00000400000000000000" pitchFamily="2" charset="-78"/>
            </a:endParaRPr>
          </a:p>
        </p:txBody>
      </p:sp>
    </p:spTree>
    <p:extLst>
      <p:ext uri="{BB962C8B-B14F-4D97-AF65-F5344CB8AC3E}">
        <p14:creationId xmlns:p14="http://schemas.microsoft.com/office/powerpoint/2010/main" val="38887416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79512" y="476672"/>
            <a:ext cx="8784976" cy="2308324"/>
          </a:xfrm>
          <a:prstGeom prst="rect">
            <a:avLst/>
          </a:prstGeom>
        </p:spPr>
        <p:txBody>
          <a:bodyPr wrap="square">
            <a:spAutoFit/>
          </a:bodyPr>
          <a:lstStyle/>
          <a:p>
            <a:pPr algn="r" rtl="1"/>
            <a:endParaRPr lang="fa-IR" sz="2400" dirty="0">
              <a:latin typeface="Amir-New"/>
              <a:cs typeface="B Nazanin" panose="00000400000000000000" pitchFamily="2" charset="-78"/>
            </a:endParaRPr>
          </a:p>
          <a:p>
            <a:pPr algn="r" rtl="1"/>
            <a:r>
              <a:rPr lang="fa-IR" sz="2400" b="1" dirty="0">
                <a:solidFill>
                  <a:srgbClr val="FF0000"/>
                </a:solidFill>
                <a:latin typeface="Amuzeh-New-Bold"/>
                <a:cs typeface="B Nazanin" panose="00000400000000000000" pitchFamily="2" charset="-78"/>
              </a:rPr>
              <a:t>ب: هم اندیشی (بارش فکری)</a:t>
            </a:r>
          </a:p>
          <a:p>
            <a:pPr algn="r"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در این روش یک گروه درباره مسئله ای ایده ها و فکرهای جدیدی پیشنهاد می کنند. افرادگروه نباید از همدیگر ایراد بگیرند. آنها باید کمک کنند تا ایده ها و فکرهای بیشتر، هرچند عجیب و متفاوت، ایجاد شود.</a:t>
            </a:r>
            <a:endParaRPr lang="fa-IR" sz="2400" dirty="0">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79512" y="3588345"/>
            <a:ext cx="4349552" cy="3081015"/>
          </a:xfrm>
          <a:prstGeom prst="rect">
            <a:avLst/>
          </a:prstGeom>
        </p:spPr>
      </p:pic>
      <p:sp>
        <p:nvSpPr>
          <p:cNvPr id="6" name="Rectangle 5"/>
          <p:cNvSpPr/>
          <p:nvPr/>
        </p:nvSpPr>
        <p:spPr>
          <a:xfrm>
            <a:off x="4716016" y="4898019"/>
            <a:ext cx="2085827" cy="461665"/>
          </a:xfrm>
          <a:prstGeom prst="rect">
            <a:avLst/>
          </a:prstGeom>
        </p:spPr>
        <p:txBody>
          <a:bodyPr wrap="none">
            <a:spAutoFit/>
          </a:bodyPr>
          <a:lstStyle/>
          <a:p>
            <a:r>
              <a:rPr lang="fa-IR" sz="2400" dirty="0">
                <a:cs typeface="B Nazanin" panose="00000400000000000000" pitchFamily="2" charset="-78"/>
              </a:rPr>
              <a:t>نمادی از هم اندیشی</a:t>
            </a:r>
          </a:p>
        </p:txBody>
      </p:sp>
    </p:spTree>
    <p:extLst>
      <p:ext uri="{BB962C8B-B14F-4D97-AF65-F5344CB8AC3E}">
        <p14:creationId xmlns:p14="http://schemas.microsoft.com/office/powerpoint/2010/main" val="28196371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14064" y="1556792"/>
            <a:ext cx="8660582" cy="4185761"/>
          </a:xfrm>
          <a:prstGeom prst="rect">
            <a:avLst/>
          </a:prstGeom>
        </p:spPr>
        <p:txBody>
          <a:bodyPr wrap="square">
            <a:spAutoFit/>
          </a:bodyPr>
          <a:lstStyle/>
          <a:p>
            <a:pPr algn="r" rtl="1"/>
            <a:r>
              <a:rPr lang="fa-IR" sz="2800" b="1" dirty="0">
                <a:solidFill>
                  <a:srgbClr val="FF0000"/>
                </a:solidFill>
                <a:latin typeface="Amuzeh-New-Bold"/>
                <a:cs typeface="B Nazanin" panose="00000400000000000000" pitchFamily="2" charset="-78"/>
              </a:rPr>
              <a:t>برخی از شایستگی هایی که در این پودمان به دست می آورید:</a:t>
            </a:r>
          </a:p>
          <a:p>
            <a:pPr algn="r" rtl="1"/>
            <a:endParaRPr lang="fa-IR" sz="2400" b="1" dirty="0">
              <a:latin typeface="Amuzeh-New-Bold"/>
              <a:cs typeface="B Nazanin" panose="00000400000000000000" pitchFamily="2" charset="-78"/>
            </a:endParaRPr>
          </a:p>
          <a:p>
            <a:pPr algn="r" rtl="1"/>
            <a:r>
              <a:rPr lang="fa-IR" sz="2400" dirty="0">
                <a:latin typeface="AmuzehNewNormalPS"/>
                <a:cs typeface="B Nazanin" panose="00000400000000000000" pitchFamily="2" charset="-78"/>
              </a:rPr>
              <a:t>به کارگیری مهارت هایی مانند اجرای کارهای گروهی،تفکر انتقادی، پرسش گری و ..؛</a:t>
            </a:r>
          </a:p>
          <a:p>
            <a:pPr algn="r" rtl="1"/>
            <a:endParaRPr lang="fa-IR" sz="2400" dirty="0">
              <a:latin typeface="AmuzehNewNormalPS"/>
              <a:cs typeface="B Nazanin" panose="00000400000000000000" pitchFamily="2" charset="-78"/>
            </a:endParaRPr>
          </a:p>
          <a:p>
            <a:pPr algn="r" rtl="1"/>
            <a:r>
              <a:rPr lang="fa-IR" sz="2400" dirty="0">
                <a:latin typeface="AmuzehNewNormalPS"/>
                <a:cs typeface="B Nazanin" panose="00000400000000000000" pitchFamily="2" charset="-78"/>
              </a:rPr>
              <a:t>ایده پردازی ، نوآوری و خلاقیت؛</a:t>
            </a:r>
          </a:p>
          <a:p>
            <a:pPr algn="r" rtl="1"/>
            <a:endParaRPr lang="fa-IR" sz="2400" dirty="0">
              <a:latin typeface="AmuzehNewNormalPS"/>
              <a:cs typeface="B Nazanin" panose="00000400000000000000" pitchFamily="2" charset="-78"/>
            </a:endParaRPr>
          </a:p>
          <a:p>
            <a:pPr algn="r" rtl="1"/>
            <a:r>
              <a:rPr lang="fa-IR" sz="2400" dirty="0">
                <a:latin typeface="AmuzehNewNormalPS"/>
                <a:cs typeface="B Nazanin" panose="00000400000000000000" pitchFamily="2" charset="-78"/>
              </a:rPr>
              <a:t>انجام دادن کارها بر پایه نگرش سیستمی؛</a:t>
            </a:r>
          </a:p>
          <a:p>
            <a:pPr algn="r" rtl="1"/>
            <a:endParaRPr lang="fa-IR" sz="2400" dirty="0">
              <a:latin typeface="AmuzehNewNormalPS"/>
              <a:cs typeface="B Nazanin" panose="00000400000000000000" pitchFamily="2" charset="-78"/>
            </a:endParaRPr>
          </a:p>
          <a:p>
            <a:pPr algn="r" rtl="1"/>
            <a:r>
              <a:rPr lang="fa-IR" sz="2400" dirty="0">
                <a:latin typeface="AmuzehNewNormalPS"/>
                <a:cs typeface="B Nazanin" panose="00000400000000000000" pitchFamily="2" charset="-78"/>
              </a:rPr>
              <a:t>بهره گیری درست از فناوری ها؛</a:t>
            </a:r>
          </a:p>
          <a:p>
            <a:pPr algn="r" rtl="1"/>
            <a:endParaRPr lang="fa-IR" sz="2400" dirty="0">
              <a:latin typeface="AmuzehNewNormalPS"/>
              <a:cs typeface="B Nazanin" panose="00000400000000000000" pitchFamily="2" charset="-78"/>
            </a:endParaRPr>
          </a:p>
          <a:p>
            <a:pPr algn="r" rtl="1"/>
            <a:r>
              <a:rPr lang="fa-IR" sz="2400" dirty="0">
                <a:latin typeface="AmuzehNewNormalPS"/>
                <a:cs typeface="B Nazanin" panose="00000400000000000000" pitchFamily="2" charset="-78"/>
              </a:rPr>
              <a:t>مدیریت زمان و اجرای درست فرایند کارها.</a:t>
            </a:r>
            <a:endParaRPr lang="fa-IR" sz="2600" dirty="0">
              <a:cs typeface="B Nazanin" panose="00000400000000000000" pitchFamily="2" charset="-78"/>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3768" y="476672"/>
            <a:ext cx="6390878" cy="552450"/>
          </a:xfrm>
          <a:prstGeom prst="rect">
            <a:avLst/>
          </a:prstGeom>
        </p:spPr>
      </p:pic>
    </p:spTree>
    <p:custDataLst>
      <p:tags r:id="rId2"/>
    </p:custDataLst>
    <p:extLst>
      <p:ext uri="{BB962C8B-B14F-4D97-AF65-F5344CB8AC3E}">
        <p14:creationId xmlns:p14="http://schemas.microsoft.com/office/powerpoint/2010/main" val="9706240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07125" y="332656"/>
            <a:ext cx="8712967" cy="2677656"/>
          </a:xfrm>
          <a:prstGeom prst="rect">
            <a:avLst/>
          </a:prstGeom>
        </p:spPr>
        <p:txBody>
          <a:bodyPr wrap="square">
            <a:spAutoFit/>
          </a:bodyPr>
          <a:lstStyle/>
          <a:p>
            <a:pPr algn="r" rtl="1"/>
            <a:r>
              <a:rPr lang="fa-IR" sz="2400" b="1" dirty="0">
                <a:solidFill>
                  <a:srgbClr val="FF0000"/>
                </a:solidFill>
                <a:latin typeface="Amuzeh-New-Bold"/>
                <a:cs typeface="B Nazanin" panose="00000400000000000000" pitchFamily="2" charset="-78"/>
              </a:rPr>
              <a:t>بارش فکری</a:t>
            </a:r>
          </a:p>
          <a:p>
            <a:pPr algn="r" rtl="1"/>
            <a:endParaRPr lang="fa-IR" sz="2400" dirty="0">
              <a:solidFill>
                <a:srgbClr val="00B050"/>
              </a:solidFill>
              <a:latin typeface="Amuzeh-New-Bold"/>
              <a:cs typeface="B Nazanin" panose="00000400000000000000" pitchFamily="2" charset="-78"/>
            </a:endParaRPr>
          </a:p>
          <a:p>
            <a:pPr algn="just" rtl="1"/>
            <a:r>
              <a:rPr lang="fa-IR" sz="2400" dirty="0">
                <a:latin typeface="Amuzeh-New-Bold"/>
                <a:cs typeface="B Nazanin" panose="00000400000000000000" pitchFamily="2" charset="-78"/>
              </a:rPr>
              <a:t>گروهی تشکیل دهید و با کمک دبیر خود درباره یکی از موارد زیر و ایده های دیگر، روش بارش فکری را به کار برید و نتیجه را در زیر بنویسید.</a:t>
            </a:r>
          </a:p>
          <a:p>
            <a:pPr algn="r" rtl="1"/>
            <a:r>
              <a:rPr lang="fa-IR" sz="2400" dirty="0">
                <a:latin typeface="Amuzeh-New-Bold"/>
                <a:cs typeface="B Nazanin" panose="00000400000000000000" pitchFamily="2" charset="-78"/>
              </a:rPr>
              <a:t>1 - چگونه می توانید در حیاط، بازی های بهتری داشته باشید؟</a:t>
            </a:r>
          </a:p>
          <a:p>
            <a:pPr algn="r" rtl="1"/>
            <a:r>
              <a:rPr lang="fa-IR" sz="2400" dirty="0">
                <a:latin typeface="Amuzeh-New-Bold"/>
                <a:cs typeface="B Nazanin" panose="00000400000000000000" pitchFamily="2" charset="-78"/>
              </a:rPr>
              <a:t>2 - برای اینکه خودکار خود را تا پایان یافتن جوهرش، گم نکنید، چه باید کرد؟</a:t>
            </a:r>
          </a:p>
          <a:p>
            <a:pPr algn="r" rtl="1"/>
            <a:r>
              <a:rPr lang="fa-IR" sz="2400" dirty="0">
                <a:latin typeface="Amuzeh-New-Bold"/>
                <a:cs typeface="B Nazanin" panose="00000400000000000000" pitchFamily="2" charset="-78"/>
              </a:rPr>
              <a:t>3 - ........................................................................................</a:t>
            </a:r>
          </a:p>
        </p:txBody>
      </p:sp>
      <p:pic>
        <p:nvPicPr>
          <p:cNvPr id="4" name="Picture 3"/>
          <p:cNvPicPr>
            <a:picLocks noChangeAspect="1"/>
          </p:cNvPicPr>
          <p:nvPr/>
        </p:nvPicPr>
        <p:blipFill>
          <a:blip r:embed="rId3"/>
          <a:stretch>
            <a:fillRect/>
          </a:stretch>
        </p:blipFill>
        <p:spPr>
          <a:xfrm>
            <a:off x="179513" y="3471977"/>
            <a:ext cx="6624736" cy="3168089"/>
          </a:xfrm>
          <a:prstGeom prst="rect">
            <a:avLst/>
          </a:prstGeom>
        </p:spPr>
      </p:pic>
      <p:sp>
        <p:nvSpPr>
          <p:cNvPr id="3" name="Rectangle 2"/>
          <p:cNvSpPr/>
          <p:nvPr/>
        </p:nvSpPr>
        <p:spPr>
          <a:xfrm>
            <a:off x="6681729" y="3010312"/>
            <a:ext cx="2215671" cy="461665"/>
          </a:xfrm>
          <a:prstGeom prst="rect">
            <a:avLst/>
          </a:prstGeom>
        </p:spPr>
        <p:txBody>
          <a:bodyPr wrap="none">
            <a:spAutoFit/>
          </a:bodyPr>
          <a:lstStyle/>
          <a:p>
            <a:pPr lvl="0"/>
            <a:r>
              <a:rPr lang="fa-IR" sz="2400" b="1" dirty="0">
                <a:solidFill>
                  <a:prstClr val="black"/>
                </a:solidFill>
                <a:cs typeface="B Nazanin" panose="00000400000000000000" pitchFamily="2" charset="-78"/>
              </a:rPr>
              <a:t>جواب در صفحه بعد</a:t>
            </a:r>
          </a:p>
        </p:txBody>
      </p:sp>
    </p:spTree>
    <p:extLst>
      <p:ext uri="{BB962C8B-B14F-4D97-AF65-F5344CB8AC3E}">
        <p14:creationId xmlns:p14="http://schemas.microsoft.com/office/powerpoint/2010/main" val="131202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07125" y="332656"/>
            <a:ext cx="8712967" cy="46166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بارش فکری</a:t>
            </a: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p:txBody>
      </p:sp>
      <p:sp>
        <p:nvSpPr>
          <p:cNvPr id="3" name="Rectangle 2"/>
          <p:cNvSpPr/>
          <p:nvPr/>
        </p:nvSpPr>
        <p:spPr>
          <a:xfrm>
            <a:off x="323528" y="1052736"/>
            <a:ext cx="8596564" cy="1015663"/>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srgbClr val="0000FF"/>
                </a:solidFill>
                <a:effectLst/>
                <a:uLnTx/>
                <a:uFillTx/>
                <a:latin typeface="tahoma" panose="020B0604030504040204" pitchFamily="34" charset="0"/>
                <a:ea typeface="+mn-ea"/>
                <a:cs typeface="B Titr" panose="00000700000000000000" pitchFamily="2" charset="-78"/>
              </a:rPr>
              <a:t>(نمونه ای تکمیل شده) 1</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00FF"/>
              </a:solidFill>
              <a:effectLst/>
              <a:uLnTx/>
              <a:uFillTx/>
              <a:latin typeface="tahoma" panose="020B0604030504040204" pitchFamily="34" charset="0"/>
              <a:ea typeface="+mn-ea"/>
              <a:cs typeface="B Titr" panose="000007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srgbClr val="FF0000"/>
                </a:solidFill>
                <a:effectLst/>
                <a:uLnTx/>
                <a:uFillTx/>
                <a:latin typeface="tahoma" panose="020B0604030504040204" pitchFamily="34" charset="0"/>
                <a:ea typeface="+mn-ea"/>
                <a:cs typeface="B Titr" panose="00000700000000000000" pitchFamily="2" charset="-78"/>
              </a:rPr>
              <a:t>چگونه می‌توانیم در حیاط، بازی‌های بهتری داشته باشیم؟</a:t>
            </a:r>
            <a:endParaRPr kumimoji="0" lang="fa-IR" sz="2000" b="0" i="0" u="none" strike="noStrike" kern="1200" cap="none" spc="0" normalizeH="0" baseline="0" noProof="0" dirty="0">
              <a:ln>
                <a:noFill/>
              </a:ln>
              <a:solidFill>
                <a:prstClr val="black"/>
              </a:solidFill>
              <a:effectLst/>
              <a:uLnTx/>
              <a:uFillTx/>
              <a:latin typeface="Corbel" panose="020B0503020204020204"/>
              <a:ea typeface="+mn-ea"/>
              <a:cs typeface="B Titr" panose="00000700000000000000" pitchFamily="2" charset="-78"/>
            </a:endParaRPr>
          </a:p>
        </p:txBody>
      </p:sp>
      <p:graphicFrame>
        <p:nvGraphicFramePr>
          <p:cNvPr id="5" name="Table 4"/>
          <p:cNvGraphicFramePr>
            <a:graphicFrameLocks noGrp="1"/>
          </p:cNvGraphicFramePr>
          <p:nvPr/>
        </p:nvGraphicFramePr>
        <p:xfrm>
          <a:off x="323528" y="2420888"/>
          <a:ext cx="8569026" cy="3096344"/>
        </p:xfrm>
        <a:graphic>
          <a:graphicData uri="http://schemas.openxmlformats.org/drawingml/2006/table">
            <a:tbl>
              <a:tblPr/>
              <a:tblGrid>
                <a:gridCol w="8569026">
                  <a:extLst>
                    <a:ext uri="{9D8B030D-6E8A-4147-A177-3AD203B41FA5}">
                      <a16:colId xmlns:a16="http://schemas.microsoft.com/office/drawing/2014/main" val="3652184335"/>
                    </a:ext>
                  </a:extLst>
                </a:gridCol>
              </a:tblGrid>
              <a:tr h="3096344">
                <a:tc>
                  <a:txBody>
                    <a:bodyPr/>
                    <a:lstStyle/>
                    <a:p>
                      <a:pPr lvl="0" algn="just"/>
                      <a:r>
                        <a:rPr lang="fa-IR" sz="2000" dirty="0">
                          <a:solidFill>
                            <a:srgbClr val="FF0000"/>
                          </a:solidFill>
                          <a:effectLst/>
                          <a:latin typeface="tahoma" panose="020B0604030504040204" pitchFamily="34" charset="0"/>
                          <a:cs typeface="B Koodak" panose="00000700000000000000" pitchFamily="2" charset="-78"/>
                        </a:rPr>
                        <a:t> برگۀ ایده پردازی با روش بارش فکر</a:t>
                      </a:r>
                    </a:p>
                    <a:p>
                      <a:pPr lvl="0" algn="just"/>
                      <a:r>
                        <a:rPr lang="fa-IR" sz="2000" baseline="0" dirty="0">
                          <a:solidFill>
                            <a:srgbClr val="FF0000"/>
                          </a:solidFill>
                          <a:effectLst/>
                          <a:latin typeface="tahoma" panose="020B0604030504040204" pitchFamily="34" charset="0"/>
                          <a:cs typeface="B Koodak" panose="00000700000000000000" pitchFamily="2" charset="-78"/>
                        </a:rPr>
                        <a:t> </a:t>
                      </a:r>
                      <a:r>
                        <a:rPr lang="fa-IR" sz="2000" dirty="0">
                          <a:effectLst/>
                          <a:latin typeface="tahoma" panose="020B0604030504040204" pitchFamily="34" charset="0"/>
                          <a:cs typeface="B Koodak" panose="00000700000000000000" pitchFamily="2" charset="-78"/>
                        </a:rPr>
                        <a:t>اعضای گروه: .................. تاریخ: ................. ساعت: ...........</a:t>
                      </a:r>
                      <a:endParaRPr lang="fa-IR" sz="2000" dirty="0">
                        <a:effectLst/>
                        <a:cs typeface="B Koodak" panose="00000700000000000000" pitchFamily="2" charset="-78"/>
                      </a:endParaRPr>
                    </a:p>
                    <a:p>
                      <a:pPr lvl="0" algn="just" rtl="1"/>
                      <a:r>
                        <a:rPr lang="fa-IR" sz="2000" dirty="0">
                          <a:solidFill>
                            <a:srgbClr val="FF0000"/>
                          </a:solidFill>
                          <a:effectLst/>
                          <a:latin typeface="tahoma" panose="020B0604030504040204" pitchFamily="34" charset="0"/>
                          <a:cs typeface="B Koodak" panose="00000700000000000000" pitchFamily="2" charset="-78"/>
                        </a:rPr>
                        <a:t> موضوع:</a:t>
                      </a:r>
                      <a:r>
                        <a:rPr lang="fa-IR" sz="2000" dirty="0">
                          <a:effectLst/>
                          <a:latin typeface="tahoma" panose="020B0604030504040204" pitchFamily="34" charset="0"/>
                          <a:cs typeface="B Koodak" panose="00000700000000000000" pitchFamily="2" charset="-78"/>
                        </a:rPr>
                        <a:t> </a:t>
                      </a:r>
                      <a:r>
                        <a:rPr lang="fa-IR" sz="2000" dirty="0">
                          <a:solidFill>
                            <a:srgbClr val="0000FF"/>
                          </a:solidFill>
                          <a:effectLst/>
                          <a:latin typeface="tahoma" panose="020B0604030504040204" pitchFamily="34" charset="0"/>
                          <a:cs typeface="B Koodak" panose="00000700000000000000" pitchFamily="2" charset="-78"/>
                        </a:rPr>
                        <a:t>چگونه می‌توانیم در حیاط، بازی‌های بهتری داشته باشیم؟</a:t>
                      </a:r>
                      <a:endParaRPr lang="fa-IR" sz="2000" dirty="0">
                        <a:effectLst/>
                        <a:cs typeface="B Koodak" panose="00000700000000000000" pitchFamily="2" charset="-78"/>
                      </a:endParaRPr>
                    </a:p>
                    <a:p>
                      <a:pPr lvl="0" algn="just" rtl="1"/>
                      <a:r>
                        <a:rPr lang="fa-IR" sz="2000" dirty="0">
                          <a:solidFill>
                            <a:srgbClr val="008000"/>
                          </a:solidFill>
                          <a:effectLst/>
                          <a:latin typeface="tahoma" panose="020B0604030504040204" pitchFamily="34" charset="0"/>
                          <a:cs typeface="B Koodak" panose="00000700000000000000" pitchFamily="2" charset="-78"/>
                        </a:rPr>
                        <a:t> ایده های ارائه شده:</a:t>
                      </a:r>
                      <a:endParaRPr lang="fa-IR" sz="2000" dirty="0">
                        <a:effectLst/>
                        <a:cs typeface="B Koodak" panose="00000700000000000000" pitchFamily="2" charset="-78"/>
                      </a:endParaRPr>
                    </a:p>
                    <a:p>
                      <a:pPr lvl="1" algn="just" rtl="1"/>
                      <a:r>
                        <a:rPr lang="fa-IR" sz="2000" dirty="0">
                          <a:solidFill>
                            <a:srgbClr val="FF0000"/>
                          </a:solidFill>
                          <a:effectLst/>
                          <a:latin typeface="tahoma" panose="020B0604030504040204" pitchFamily="34" charset="0"/>
                          <a:cs typeface="B Koodak" panose="00000700000000000000" pitchFamily="2" charset="-78"/>
                        </a:rPr>
                        <a:t>1-</a:t>
                      </a:r>
                      <a:r>
                        <a:rPr lang="fa-IR" sz="2000" dirty="0">
                          <a:effectLst/>
                          <a:latin typeface="tahoma" panose="020B0604030504040204" pitchFamily="34" charset="0"/>
                          <a:cs typeface="B Koodak" panose="00000700000000000000" pitchFamily="2" charset="-78"/>
                        </a:rPr>
                        <a:t> انجام بازی های گروهی</a:t>
                      </a:r>
                    </a:p>
                    <a:p>
                      <a:pPr lvl="1" algn="just" rtl="1"/>
                      <a:r>
                        <a:rPr lang="fa-IR" sz="2000" dirty="0">
                          <a:solidFill>
                            <a:srgbClr val="FF0000"/>
                          </a:solidFill>
                          <a:effectLst/>
                          <a:latin typeface="tahoma" panose="020B0604030504040204" pitchFamily="34" charset="0"/>
                          <a:cs typeface="B Koodak" panose="00000700000000000000" pitchFamily="2" charset="-78"/>
                        </a:rPr>
                        <a:t>2-</a:t>
                      </a:r>
                      <a:r>
                        <a:rPr lang="fa-IR" sz="2000" dirty="0">
                          <a:effectLst/>
                          <a:latin typeface="tahoma" panose="020B0604030504040204" pitchFamily="34" charset="0"/>
                          <a:cs typeface="B Koodak" panose="00000700000000000000" pitchFamily="2" charset="-78"/>
                        </a:rPr>
                        <a:t> پرهیز از انجام بازی های خطرناک</a:t>
                      </a:r>
                    </a:p>
                    <a:p>
                      <a:pPr lvl="1" algn="just" rtl="1"/>
                      <a:r>
                        <a:rPr lang="fa-IR" sz="2000" dirty="0">
                          <a:solidFill>
                            <a:srgbClr val="FF0000"/>
                          </a:solidFill>
                          <a:effectLst/>
                          <a:latin typeface="tahoma" panose="020B0604030504040204" pitchFamily="34" charset="0"/>
                          <a:cs typeface="B Koodak" panose="00000700000000000000" pitchFamily="2" charset="-78"/>
                        </a:rPr>
                        <a:t>3-</a:t>
                      </a:r>
                      <a:r>
                        <a:rPr lang="fa-IR" sz="2000" dirty="0">
                          <a:effectLst/>
                          <a:latin typeface="tahoma" panose="020B0604030504040204" pitchFamily="34" charset="0"/>
                          <a:cs typeface="B Koodak" panose="00000700000000000000" pitchFamily="2" charset="-78"/>
                        </a:rPr>
                        <a:t> پرهیز از دویدن های بی جا</a:t>
                      </a:r>
                    </a:p>
                    <a:p>
                      <a:pPr lvl="1" algn="just" rtl="1"/>
                      <a:r>
                        <a:rPr lang="fa-IR" sz="2000" dirty="0">
                          <a:solidFill>
                            <a:srgbClr val="FF0000"/>
                          </a:solidFill>
                          <a:effectLst/>
                          <a:latin typeface="tahoma" panose="020B0604030504040204" pitchFamily="34" charset="0"/>
                          <a:cs typeface="B Koodak" panose="00000700000000000000" pitchFamily="2" charset="-78"/>
                        </a:rPr>
                        <a:t>4-</a:t>
                      </a:r>
                      <a:r>
                        <a:rPr lang="fa-IR" sz="2000" dirty="0">
                          <a:effectLst/>
                          <a:latin typeface="tahoma" panose="020B0604030504040204" pitchFamily="34" charset="0"/>
                          <a:cs typeface="B Koodak" panose="00000700000000000000" pitchFamily="2" charset="-78"/>
                        </a:rPr>
                        <a:t> نداشتن حس برتری و رقابت بیجا در بازی</a:t>
                      </a:r>
                    </a:p>
                    <a:p>
                      <a:pPr lvl="1" algn="just" rtl="1"/>
                      <a:r>
                        <a:rPr lang="fa-IR" sz="2000" dirty="0">
                          <a:effectLst/>
                          <a:latin typeface="tahoma" panose="020B0604030504040204" pitchFamily="34" charset="0"/>
                          <a:cs typeface="B Koodak" panose="00000700000000000000" pitchFamily="2" charset="-78"/>
                        </a:rPr>
                        <a:t>و ..............................................</a:t>
                      </a:r>
                      <a:endParaRPr lang="fa-IR" sz="2000" dirty="0">
                        <a:effectLst/>
                        <a:cs typeface="B Koodak" panose="00000700000000000000" pitchFamily="2" charset="-78"/>
                      </a:endParaRPr>
                    </a:p>
                  </a:txBody>
                  <a:tcPr marL="19050" marR="19050"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259813"/>
                  </a:ext>
                </a:extLst>
              </a:tr>
            </a:tbl>
          </a:graphicData>
        </a:graphic>
      </p:graphicFrame>
      <p:sp>
        <p:nvSpPr>
          <p:cNvPr id="6" name="Rectangle 5"/>
          <p:cNvSpPr/>
          <p:nvPr/>
        </p:nvSpPr>
        <p:spPr>
          <a:xfrm>
            <a:off x="6160404" y="5877272"/>
            <a:ext cx="27879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ادامه جواب در صفحه بعد</a:t>
            </a:r>
          </a:p>
        </p:txBody>
      </p:sp>
    </p:spTree>
    <p:extLst>
      <p:ext uri="{BB962C8B-B14F-4D97-AF65-F5344CB8AC3E}">
        <p14:creationId xmlns:p14="http://schemas.microsoft.com/office/powerpoint/2010/main" val="14988695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07125" y="332656"/>
            <a:ext cx="8712967" cy="461665"/>
          </a:xfrm>
          <a:prstGeom prst="rect">
            <a:avLst/>
          </a:prstGeom>
        </p:spPr>
        <p:txBody>
          <a:bodyPr wrap="square">
            <a:spAutoFit/>
          </a:bodyPr>
          <a:lstStyle/>
          <a:p>
            <a:pPr algn="r" rtl="1"/>
            <a:r>
              <a:rPr lang="fa-IR" sz="2400" b="1" dirty="0">
                <a:solidFill>
                  <a:srgbClr val="FF0000"/>
                </a:solidFill>
                <a:latin typeface="Amuzeh-New-Bold"/>
                <a:cs typeface="B Nazanin" panose="00000400000000000000" pitchFamily="2" charset="-78"/>
              </a:rPr>
              <a:t>بارش فکری</a:t>
            </a:r>
            <a:endParaRPr lang="fa-IR" sz="2400" dirty="0">
              <a:latin typeface="Amuzeh-New-Bold"/>
              <a:cs typeface="B Nazanin" panose="00000400000000000000" pitchFamily="2" charset="-78"/>
            </a:endParaRPr>
          </a:p>
        </p:txBody>
      </p:sp>
      <p:sp>
        <p:nvSpPr>
          <p:cNvPr id="3" name="Rectangle 2"/>
          <p:cNvSpPr/>
          <p:nvPr/>
        </p:nvSpPr>
        <p:spPr>
          <a:xfrm>
            <a:off x="323528" y="1052736"/>
            <a:ext cx="8596564" cy="1015663"/>
          </a:xfrm>
          <a:prstGeom prst="rect">
            <a:avLst/>
          </a:prstGeom>
        </p:spPr>
        <p:txBody>
          <a:bodyPr wrap="square">
            <a:spAutoFit/>
          </a:bodyPr>
          <a:lstStyle/>
          <a:p>
            <a:pPr algn="just" rtl="1"/>
            <a:r>
              <a:rPr lang="fa-IR" sz="2000" dirty="0">
                <a:solidFill>
                  <a:srgbClr val="0000FF"/>
                </a:solidFill>
                <a:latin typeface="tahoma" panose="020B0604030504040204" pitchFamily="34" charset="0"/>
                <a:cs typeface="B Titr" panose="00000700000000000000" pitchFamily="2" charset="-78"/>
              </a:rPr>
              <a:t>(نمونه ای تکمیل شده) 2</a:t>
            </a:r>
          </a:p>
          <a:p>
            <a:pPr algn="just" rtl="1"/>
            <a:endParaRPr lang="fa-IR" sz="2000" dirty="0">
              <a:solidFill>
                <a:srgbClr val="0000FF"/>
              </a:solidFill>
              <a:latin typeface="tahoma" panose="020B0604030504040204" pitchFamily="34" charset="0"/>
              <a:cs typeface="B Titr" panose="00000700000000000000" pitchFamily="2" charset="-78"/>
            </a:endParaRPr>
          </a:p>
          <a:p>
            <a:pPr algn="just" rtl="1"/>
            <a:r>
              <a:rPr lang="fa-IR" sz="2000" dirty="0">
                <a:solidFill>
                  <a:srgbClr val="FF0000"/>
                </a:solidFill>
                <a:latin typeface="tahoma" panose="020B0604030504040204" pitchFamily="34" charset="0"/>
                <a:cs typeface="B Titr" panose="00000700000000000000" pitchFamily="2" charset="-78"/>
              </a:rPr>
              <a:t>برای اینکه خودکار خود را تا پایان یافتن جوهرش، گم نکنیم، چه باید کرد؟</a:t>
            </a:r>
            <a:endParaRPr lang="fa-IR" sz="2000" dirty="0">
              <a:effectLst/>
              <a:cs typeface="B Titr" panose="000007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231396795"/>
              </p:ext>
            </p:extLst>
          </p:nvPr>
        </p:nvGraphicFramePr>
        <p:xfrm>
          <a:off x="323528" y="2420888"/>
          <a:ext cx="8569026" cy="3096344"/>
        </p:xfrm>
        <a:graphic>
          <a:graphicData uri="http://schemas.openxmlformats.org/drawingml/2006/table">
            <a:tbl>
              <a:tblPr/>
              <a:tblGrid>
                <a:gridCol w="8569026">
                  <a:extLst>
                    <a:ext uri="{9D8B030D-6E8A-4147-A177-3AD203B41FA5}">
                      <a16:colId xmlns:a16="http://schemas.microsoft.com/office/drawing/2014/main" val="3652184335"/>
                    </a:ext>
                  </a:extLst>
                </a:gridCol>
              </a:tblGrid>
              <a:tr h="3096344">
                <a:tc>
                  <a:txBody>
                    <a:bodyPr/>
                    <a:lstStyle/>
                    <a:p>
                      <a:pPr lvl="0" algn="just"/>
                      <a:r>
                        <a:rPr lang="fa-IR" sz="2000" dirty="0">
                          <a:solidFill>
                            <a:srgbClr val="FF0000"/>
                          </a:solidFill>
                          <a:effectLst/>
                          <a:latin typeface="tahoma" panose="020B0604030504040204" pitchFamily="34" charset="0"/>
                          <a:cs typeface="B Koodak" panose="00000700000000000000" pitchFamily="2" charset="-78"/>
                        </a:rPr>
                        <a:t> برگۀ ایده پردازی با روش بارش فکر</a:t>
                      </a:r>
                    </a:p>
                    <a:p>
                      <a:pPr lvl="0" algn="just"/>
                      <a:r>
                        <a:rPr lang="fa-IR" sz="2000" baseline="0" dirty="0">
                          <a:solidFill>
                            <a:srgbClr val="FF0000"/>
                          </a:solidFill>
                          <a:effectLst/>
                          <a:latin typeface="tahoma" panose="020B0604030504040204" pitchFamily="34" charset="0"/>
                          <a:cs typeface="B Koodak" panose="00000700000000000000" pitchFamily="2" charset="-78"/>
                        </a:rPr>
                        <a:t> </a:t>
                      </a:r>
                      <a:r>
                        <a:rPr lang="fa-IR" sz="2000" dirty="0">
                          <a:effectLst/>
                          <a:latin typeface="tahoma" panose="020B0604030504040204" pitchFamily="34" charset="0"/>
                          <a:cs typeface="B Koodak" panose="00000700000000000000" pitchFamily="2" charset="-78"/>
                        </a:rPr>
                        <a:t>اعضای گروه: .................. تاریخ: ................. ساعت: ...........</a:t>
                      </a:r>
                      <a:endParaRPr lang="fa-IR" sz="2000" dirty="0">
                        <a:effectLst/>
                        <a:cs typeface="B Koodak" panose="00000700000000000000" pitchFamily="2" charset="-78"/>
                      </a:endParaRPr>
                    </a:p>
                    <a:p>
                      <a:pPr lvl="0" algn="just" rtl="1"/>
                      <a:r>
                        <a:rPr lang="fa-IR" sz="2000" dirty="0">
                          <a:solidFill>
                            <a:srgbClr val="FF0000"/>
                          </a:solidFill>
                          <a:effectLst/>
                          <a:latin typeface="tahoma" panose="020B0604030504040204" pitchFamily="34" charset="0"/>
                          <a:cs typeface="B Koodak" panose="00000700000000000000" pitchFamily="2" charset="-78"/>
                        </a:rPr>
                        <a:t> موضوع:</a:t>
                      </a:r>
                      <a:r>
                        <a:rPr lang="fa-IR" sz="2000" dirty="0">
                          <a:effectLst/>
                          <a:latin typeface="tahoma" panose="020B0604030504040204" pitchFamily="34" charset="0"/>
                          <a:cs typeface="B Koodak" panose="00000700000000000000" pitchFamily="2" charset="-78"/>
                        </a:rPr>
                        <a:t> </a:t>
                      </a:r>
                      <a:r>
                        <a:rPr lang="fa-IR" sz="2000" dirty="0">
                          <a:solidFill>
                            <a:srgbClr val="0000FF"/>
                          </a:solidFill>
                          <a:effectLst/>
                          <a:latin typeface="tahoma" panose="020B0604030504040204" pitchFamily="34" charset="0"/>
                          <a:cs typeface="B Koodak" panose="00000700000000000000" pitchFamily="2" charset="-78"/>
                        </a:rPr>
                        <a:t>برای اینکه خودکار خود را تا پایان یافتن جوهرش، گم نکنیم، چه باید کرد</a:t>
                      </a:r>
                      <a:endParaRPr lang="fa-IR" sz="2000" dirty="0">
                        <a:effectLst/>
                        <a:cs typeface="B Koodak" panose="00000700000000000000" pitchFamily="2" charset="-78"/>
                      </a:endParaRPr>
                    </a:p>
                    <a:p>
                      <a:pPr lvl="0" algn="just" rtl="1"/>
                      <a:r>
                        <a:rPr lang="fa-IR" sz="2000" dirty="0">
                          <a:solidFill>
                            <a:srgbClr val="008000"/>
                          </a:solidFill>
                          <a:effectLst/>
                          <a:latin typeface="tahoma" panose="020B0604030504040204" pitchFamily="34" charset="0"/>
                          <a:cs typeface="B Koodak" panose="00000700000000000000" pitchFamily="2" charset="-78"/>
                        </a:rPr>
                        <a:t> ایده های ارائه شده:</a:t>
                      </a:r>
                      <a:endParaRPr lang="fa-IR" sz="2000" dirty="0">
                        <a:effectLst/>
                        <a:cs typeface="B Koodak" panose="00000700000000000000" pitchFamily="2" charset="-78"/>
                      </a:endParaRPr>
                    </a:p>
                    <a:p>
                      <a:pPr lvl="1" algn="just" rtl="1"/>
                      <a:r>
                        <a:rPr lang="fa-IR" sz="2000" dirty="0">
                          <a:solidFill>
                            <a:srgbClr val="FF0000"/>
                          </a:solidFill>
                          <a:effectLst/>
                          <a:latin typeface="tahoma" panose="020B0604030504040204" pitchFamily="34" charset="0"/>
                          <a:cs typeface="B Koodak" panose="00000700000000000000" pitchFamily="2" charset="-78"/>
                        </a:rPr>
                        <a:t>1-</a:t>
                      </a:r>
                      <a:r>
                        <a:rPr lang="fa-IR" sz="2000" dirty="0">
                          <a:effectLst/>
                          <a:latin typeface="tahoma" panose="020B0604030504040204" pitchFamily="34" charset="0"/>
                          <a:cs typeface="B Koodak" panose="00000700000000000000" pitchFamily="2" charset="-78"/>
                        </a:rPr>
                        <a:t> بستن نخ به خودکار و اتصال به کیف</a:t>
                      </a:r>
                      <a:endParaRPr lang="fa-IR" sz="2000" dirty="0">
                        <a:effectLst/>
                        <a:cs typeface="B Koodak" panose="00000700000000000000" pitchFamily="2" charset="-78"/>
                      </a:endParaRPr>
                    </a:p>
                    <a:p>
                      <a:pPr lvl="1" algn="just" rtl="1"/>
                      <a:r>
                        <a:rPr lang="fa-IR" sz="2000" dirty="0">
                          <a:solidFill>
                            <a:srgbClr val="FF0000"/>
                          </a:solidFill>
                          <a:effectLst/>
                          <a:latin typeface="tahoma" panose="020B0604030504040204" pitchFamily="34" charset="0"/>
                          <a:cs typeface="B Koodak" panose="00000700000000000000" pitchFamily="2" charset="-78"/>
                        </a:rPr>
                        <a:t>2-</a:t>
                      </a:r>
                      <a:r>
                        <a:rPr lang="fa-IR" sz="2000" dirty="0">
                          <a:effectLst/>
                          <a:latin typeface="tahoma" panose="020B0604030504040204" pitchFamily="34" charset="0"/>
                          <a:cs typeface="B Koodak" panose="00000700000000000000" pitchFamily="2" charset="-78"/>
                        </a:rPr>
                        <a:t> روی خودکار اسم خود را بنویسیم.</a:t>
                      </a:r>
                      <a:endParaRPr lang="fa-IR" sz="2000" dirty="0">
                        <a:effectLst/>
                        <a:cs typeface="B Koodak" panose="00000700000000000000" pitchFamily="2" charset="-78"/>
                      </a:endParaRPr>
                    </a:p>
                    <a:p>
                      <a:pPr lvl="1" algn="just" rtl="1"/>
                      <a:r>
                        <a:rPr lang="fa-IR" sz="2000" dirty="0">
                          <a:solidFill>
                            <a:srgbClr val="FF0000"/>
                          </a:solidFill>
                          <a:effectLst/>
                          <a:latin typeface="tahoma" panose="020B0604030504040204" pitchFamily="34" charset="0"/>
                          <a:cs typeface="B Koodak" panose="00000700000000000000" pitchFamily="2" charset="-78"/>
                        </a:rPr>
                        <a:t>3-</a:t>
                      </a:r>
                      <a:r>
                        <a:rPr lang="fa-IR" sz="2000" dirty="0">
                          <a:effectLst/>
                          <a:latin typeface="tahoma" panose="020B0604030504040204" pitchFamily="34" charset="0"/>
                          <a:cs typeface="B Koodak" panose="00000700000000000000" pitchFamily="2" charset="-78"/>
                        </a:rPr>
                        <a:t> یک جاخودکاری ثابت درست کنیم.</a:t>
                      </a:r>
                      <a:endParaRPr lang="fa-IR" sz="2000" dirty="0">
                        <a:effectLst/>
                        <a:cs typeface="B Koodak" panose="00000700000000000000" pitchFamily="2" charset="-78"/>
                      </a:endParaRPr>
                    </a:p>
                    <a:p>
                      <a:pPr lvl="1" algn="just" rtl="1"/>
                      <a:r>
                        <a:rPr lang="fa-IR" sz="2000" dirty="0">
                          <a:solidFill>
                            <a:srgbClr val="FF0000"/>
                          </a:solidFill>
                          <a:effectLst/>
                          <a:latin typeface="tahoma" panose="020B0604030504040204" pitchFamily="34" charset="0"/>
                          <a:cs typeface="B Koodak" panose="00000700000000000000" pitchFamily="2" charset="-78"/>
                        </a:rPr>
                        <a:t>4-</a:t>
                      </a:r>
                      <a:r>
                        <a:rPr lang="fa-IR" sz="2000" dirty="0">
                          <a:effectLst/>
                          <a:latin typeface="tahoma" panose="020B0604030504040204" pitchFamily="34" charset="0"/>
                          <a:cs typeface="B Koodak" panose="00000700000000000000" pitchFamily="2" charset="-78"/>
                        </a:rPr>
                        <a:t> یک فرستنده به خودکار وصل کنیم.</a:t>
                      </a:r>
                      <a:endParaRPr lang="fa-IR" sz="2000" dirty="0">
                        <a:effectLst/>
                        <a:cs typeface="B Koodak" panose="00000700000000000000" pitchFamily="2" charset="-78"/>
                      </a:endParaRPr>
                    </a:p>
                    <a:p>
                      <a:pPr lvl="1" algn="just" rtl="1"/>
                      <a:r>
                        <a:rPr lang="fa-IR" sz="2000" dirty="0">
                          <a:effectLst/>
                          <a:latin typeface="tahoma" panose="020B0604030504040204" pitchFamily="34" charset="0"/>
                          <a:cs typeface="B Koodak" panose="00000700000000000000" pitchFamily="2" charset="-78"/>
                        </a:rPr>
                        <a:t>و ..............................................</a:t>
                      </a:r>
                      <a:endParaRPr lang="fa-IR" sz="2000" dirty="0">
                        <a:effectLst/>
                        <a:cs typeface="B Koodak" panose="00000700000000000000" pitchFamily="2" charset="-78"/>
                      </a:endParaRPr>
                    </a:p>
                  </a:txBody>
                  <a:tcPr marL="19050" marR="19050"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259813"/>
                  </a:ext>
                </a:extLst>
              </a:tr>
            </a:tbl>
          </a:graphicData>
        </a:graphic>
      </p:graphicFrame>
      <p:sp>
        <p:nvSpPr>
          <p:cNvPr id="6" name="Rectangle 5"/>
          <p:cNvSpPr/>
          <p:nvPr/>
        </p:nvSpPr>
        <p:spPr>
          <a:xfrm>
            <a:off x="6160404" y="5877272"/>
            <a:ext cx="2787943" cy="461665"/>
          </a:xfrm>
          <a:prstGeom prst="rect">
            <a:avLst/>
          </a:prstGeom>
        </p:spPr>
        <p:txBody>
          <a:bodyPr wrap="none">
            <a:spAutoFit/>
          </a:bodyPr>
          <a:lstStyle/>
          <a:p>
            <a:pPr lvl="0"/>
            <a:r>
              <a:rPr lang="fa-IR" sz="2400" b="1" dirty="0">
                <a:solidFill>
                  <a:prstClr val="black"/>
                </a:solidFill>
                <a:cs typeface="B Nazanin" panose="00000400000000000000" pitchFamily="2" charset="-78"/>
              </a:rPr>
              <a:t>ادامه جواب در صفحه بعد</a:t>
            </a:r>
          </a:p>
        </p:txBody>
      </p:sp>
    </p:spTree>
    <p:extLst>
      <p:ext uri="{BB962C8B-B14F-4D97-AF65-F5344CB8AC3E}">
        <p14:creationId xmlns:p14="http://schemas.microsoft.com/office/powerpoint/2010/main" val="28699416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07125" y="332656"/>
            <a:ext cx="8712967" cy="46166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بارش فکری</a:t>
            </a: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p:txBody>
      </p:sp>
      <p:sp>
        <p:nvSpPr>
          <p:cNvPr id="3" name="Rectangle 2"/>
          <p:cNvSpPr/>
          <p:nvPr/>
        </p:nvSpPr>
        <p:spPr>
          <a:xfrm>
            <a:off x="323528" y="1052736"/>
            <a:ext cx="8596564" cy="1015663"/>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srgbClr val="0000FF"/>
                </a:solidFill>
                <a:effectLst/>
                <a:uLnTx/>
                <a:uFillTx/>
                <a:latin typeface="tahoma" panose="020B0604030504040204" pitchFamily="34" charset="0"/>
                <a:ea typeface="+mn-ea"/>
                <a:cs typeface="B Titr" panose="00000700000000000000" pitchFamily="2" charset="-78"/>
              </a:rPr>
              <a:t>(نمونه ای تکمیل شده) 3</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00FF"/>
              </a:solidFill>
              <a:effectLst/>
              <a:uLnTx/>
              <a:uFillTx/>
              <a:latin typeface="tahoma" panose="020B0604030504040204" pitchFamily="34" charset="0"/>
              <a:ea typeface="+mn-ea"/>
              <a:cs typeface="B Titr" panose="000007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srgbClr val="FF0000"/>
                </a:solidFill>
                <a:effectLst/>
                <a:uLnTx/>
                <a:uFillTx/>
                <a:latin typeface="tahoma" panose="020B0604030504040204" pitchFamily="34" charset="0"/>
                <a:ea typeface="+mn-ea"/>
                <a:cs typeface="B Titr" panose="00000700000000000000" pitchFamily="2" charset="-78"/>
              </a:rPr>
              <a:t>چگونه می توان از اتلاف وقت در طول روز جلوگیری کرد؟</a:t>
            </a:r>
            <a:endParaRPr kumimoji="0" lang="fa-IR" sz="2000" b="0" i="0" u="none" strike="noStrike" kern="1200" cap="none" spc="0" normalizeH="0" baseline="0" noProof="0" dirty="0">
              <a:ln>
                <a:noFill/>
              </a:ln>
              <a:solidFill>
                <a:srgbClr val="FF0000"/>
              </a:solidFill>
              <a:effectLst/>
              <a:uLnTx/>
              <a:uFillTx/>
              <a:latin typeface="Corbel" panose="020B0503020204020204"/>
              <a:ea typeface="+mn-ea"/>
              <a:cs typeface="B Titr" panose="00000700000000000000" pitchFamily="2" charset="-78"/>
            </a:endParaRPr>
          </a:p>
        </p:txBody>
      </p:sp>
      <p:graphicFrame>
        <p:nvGraphicFramePr>
          <p:cNvPr id="5" name="Table 4"/>
          <p:cNvGraphicFramePr>
            <a:graphicFrameLocks noGrp="1"/>
          </p:cNvGraphicFramePr>
          <p:nvPr/>
        </p:nvGraphicFramePr>
        <p:xfrm>
          <a:off x="323528" y="2420888"/>
          <a:ext cx="8569026" cy="3384376"/>
        </p:xfrm>
        <a:graphic>
          <a:graphicData uri="http://schemas.openxmlformats.org/drawingml/2006/table">
            <a:tbl>
              <a:tblPr/>
              <a:tblGrid>
                <a:gridCol w="8569026">
                  <a:extLst>
                    <a:ext uri="{9D8B030D-6E8A-4147-A177-3AD203B41FA5}">
                      <a16:colId xmlns:a16="http://schemas.microsoft.com/office/drawing/2014/main" val="3652184335"/>
                    </a:ext>
                  </a:extLst>
                </a:gridCol>
              </a:tblGrid>
              <a:tr h="3384376">
                <a:tc>
                  <a:txBody>
                    <a:bodyPr/>
                    <a:lstStyle/>
                    <a:p>
                      <a:pPr lvl="0" algn="just"/>
                      <a:r>
                        <a:rPr lang="fa-IR" sz="2000" dirty="0">
                          <a:solidFill>
                            <a:srgbClr val="FF0000"/>
                          </a:solidFill>
                          <a:effectLst/>
                          <a:latin typeface="tahoma" panose="020B0604030504040204" pitchFamily="34" charset="0"/>
                          <a:cs typeface="B Koodak" panose="00000700000000000000" pitchFamily="2" charset="-78"/>
                        </a:rPr>
                        <a:t> برگۀ ایده پردازی با روش بارش فکر</a:t>
                      </a:r>
                    </a:p>
                    <a:p>
                      <a:pPr lvl="0" algn="just"/>
                      <a:r>
                        <a:rPr lang="fa-IR" sz="2000" baseline="0" dirty="0">
                          <a:solidFill>
                            <a:srgbClr val="FF0000"/>
                          </a:solidFill>
                          <a:effectLst/>
                          <a:latin typeface="tahoma" panose="020B0604030504040204" pitchFamily="34" charset="0"/>
                          <a:cs typeface="B Koodak" panose="00000700000000000000" pitchFamily="2" charset="-78"/>
                        </a:rPr>
                        <a:t> </a:t>
                      </a:r>
                      <a:r>
                        <a:rPr lang="fa-IR" sz="2000" dirty="0">
                          <a:effectLst/>
                          <a:latin typeface="tahoma" panose="020B0604030504040204" pitchFamily="34" charset="0"/>
                          <a:cs typeface="B Koodak" panose="00000700000000000000" pitchFamily="2" charset="-78"/>
                        </a:rPr>
                        <a:t>اعضای گروه: .................. تاریخ: ................. ساعت: ...........</a:t>
                      </a:r>
                      <a:endParaRPr lang="fa-IR" sz="2000" dirty="0">
                        <a:effectLst/>
                        <a:cs typeface="B Koodak" panose="00000700000000000000" pitchFamily="2" charset="-78"/>
                      </a:endParaRPr>
                    </a:p>
                    <a:p>
                      <a:pPr lvl="0" algn="just" rtl="1"/>
                      <a:r>
                        <a:rPr lang="fa-IR" sz="2000" dirty="0">
                          <a:solidFill>
                            <a:srgbClr val="FF0000"/>
                          </a:solidFill>
                          <a:effectLst/>
                          <a:latin typeface="tahoma" panose="020B0604030504040204" pitchFamily="34" charset="0"/>
                          <a:cs typeface="B Koodak" panose="00000700000000000000" pitchFamily="2" charset="-78"/>
                        </a:rPr>
                        <a:t> موضوع:</a:t>
                      </a:r>
                      <a:r>
                        <a:rPr lang="fa-IR" sz="2000" dirty="0">
                          <a:effectLst/>
                          <a:latin typeface="tahoma" panose="020B0604030504040204" pitchFamily="34" charset="0"/>
                          <a:cs typeface="B Koodak" panose="00000700000000000000" pitchFamily="2" charset="-78"/>
                        </a:rPr>
                        <a:t> </a:t>
                      </a:r>
                      <a:r>
                        <a:rPr lang="fa-IR" sz="2000" dirty="0">
                          <a:solidFill>
                            <a:srgbClr val="0000FF"/>
                          </a:solidFill>
                          <a:effectLst/>
                          <a:latin typeface="tahoma" panose="020B0604030504040204" pitchFamily="34" charset="0"/>
                          <a:cs typeface="B Koodak" panose="00000700000000000000" pitchFamily="2" charset="-78"/>
                        </a:rPr>
                        <a:t>چگونه می توان از اتلاف وقت در طول روز جلوگیری کرد؟</a:t>
                      </a:r>
                    </a:p>
                    <a:p>
                      <a:pPr lvl="0" algn="just" rtl="1"/>
                      <a:r>
                        <a:rPr lang="fa-IR" sz="2000" dirty="0">
                          <a:solidFill>
                            <a:srgbClr val="008000"/>
                          </a:solidFill>
                          <a:effectLst/>
                          <a:latin typeface="tahoma" panose="020B0604030504040204" pitchFamily="34" charset="0"/>
                          <a:cs typeface="B Koodak" panose="00000700000000000000" pitchFamily="2" charset="-78"/>
                        </a:rPr>
                        <a:t> ایده های ارائه شده:</a:t>
                      </a:r>
                      <a:endParaRPr lang="fa-IR" sz="2000" dirty="0">
                        <a:effectLst/>
                        <a:cs typeface="B Koodak" panose="00000700000000000000" pitchFamily="2" charset="-78"/>
                      </a:endParaRPr>
                    </a:p>
                    <a:p>
                      <a:pPr lvl="1" algn="just" rtl="1"/>
                      <a:r>
                        <a:rPr lang="fa-IR" sz="2000" dirty="0">
                          <a:solidFill>
                            <a:srgbClr val="FF0000"/>
                          </a:solidFill>
                          <a:effectLst/>
                          <a:latin typeface="tahoma" panose="020B0604030504040204" pitchFamily="34" charset="0"/>
                          <a:cs typeface="B Koodak" panose="00000700000000000000" pitchFamily="2" charset="-78"/>
                        </a:rPr>
                        <a:t>1-</a:t>
                      </a:r>
                      <a:r>
                        <a:rPr lang="fa-IR" sz="2000" dirty="0">
                          <a:effectLst/>
                          <a:latin typeface="tahoma" panose="020B0604030504040204" pitchFamily="34" charset="0"/>
                          <a:cs typeface="B Koodak" panose="00000700000000000000" pitchFamily="2" charset="-78"/>
                        </a:rPr>
                        <a:t> برنامه ریزی صحیح و مستمر.</a:t>
                      </a:r>
                    </a:p>
                    <a:p>
                      <a:pPr lvl="1" algn="just" rtl="1"/>
                      <a:r>
                        <a:rPr lang="fa-IR" sz="2000" dirty="0">
                          <a:solidFill>
                            <a:srgbClr val="FF0000"/>
                          </a:solidFill>
                          <a:effectLst/>
                          <a:latin typeface="tahoma" panose="020B0604030504040204" pitchFamily="34" charset="0"/>
                          <a:cs typeface="B Koodak" panose="00000700000000000000" pitchFamily="2" charset="-78"/>
                        </a:rPr>
                        <a:t>2-</a:t>
                      </a:r>
                      <a:r>
                        <a:rPr lang="fa-IR" sz="2000" dirty="0">
                          <a:effectLst/>
                          <a:latin typeface="tahoma" panose="020B0604030504040204" pitchFamily="34" charset="0"/>
                          <a:cs typeface="B Koodak" panose="00000700000000000000" pitchFamily="2" charset="-78"/>
                        </a:rPr>
                        <a:t> تنظیم برنامه ها در طول روز.</a:t>
                      </a:r>
                    </a:p>
                    <a:p>
                      <a:pPr lvl="1" algn="just" rtl="1"/>
                      <a:r>
                        <a:rPr lang="fa-IR" sz="2000" dirty="0">
                          <a:solidFill>
                            <a:srgbClr val="FF0000"/>
                          </a:solidFill>
                          <a:effectLst/>
                          <a:latin typeface="tahoma" panose="020B0604030504040204" pitchFamily="34" charset="0"/>
                          <a:cs typeface="B Koodak" panose="00000700000000000000" pitchFamily="2" charset="-78"/>
                        </a:rPr>
                        <a:t>3-</a:t>
                      </a:r>
                      <a:r>
                        <a:rPr lang="fa-IR" sz="2000" dirty="0">
                          <a:effectLst/>
                          <a:latin typeface="tahoma" panose="020B0604030504040204" pitchFamily="34" charset="0"/>
                          <a:cs typeface="B Koodak" panose="00000700000000000000" pitchFamily="2" charset="-78"/>
                        </a:rPr>
                        <a:t> داشتن برنامه متنوع.</a:t>
                      </a:r>
                    </a:p>
                    <a:p>
                      <a:pPr lvl="1" algn="just" rtl="1"/>
                      <a:r>
                        <a:rPr lang="fa-IR" sz="2000" dirty="0">
                          <a:solidFill>
                            <a:srgbClr val="FF0000"/>
                          </a:solidFill>
                          <a:effectLst/>
                          <a:latin typeface="tahoma" panose="020B0604030504040204" pitchFamily="34" charset="0"/>
                          <a:cs typeface="B Koodak" panose="00000700000000000000" pitchFamily="2" charset="-78"/>
                        </a:rPr>
                        <a:t>4-</a:t>
                      </a:r>
                      <a:r>
                        <a:rPr lang="fa-IR" sz="2000" dirty="0">
                          <a:effectLst/>
                          <a:latin typeface="tahoma" panose="020B0604030504040204" pitchFamily="34" charset="0"/>
                          <a:cs typeface="B Koodak" panose="00000700000000000000" pitchFamily="2" charset="-78"/>
                        </a:rPr>
                        <a:t> کتاب خوانی - ورزش - درس خواندن - تماشای تلوزیون - کمک به اعضای خانواده - کار با رایانه - بازی - تفریح و سرگرمی - عبادت - دورهمی خانوادگی</a:t>
                      </a:r>
                    </a:p>
                    <a:p>
                      <a:pPr lvl="1" algn="just" rtl="1"/>
                      <a:r>
                        <a:rPr lang="fa-IR" sz="2000" dirty="0">
                          <a:effectLst/>
                          <a:latin typeface="tahoma" panose="020B0604030504040204" pitchFamily="34" charset="0"/>
                          <a:cs typeface="B Koodak" panose="00000700000000000000" pitchFamily="2" charset="-78"/>
                        </a:rPr>
                        <a:t>و ..............................................</a:t>
                      </a:r>
                      <a:endParaRPr lang="fa-IR" sz="2000" dirty="0">
                        <a:effectLst/>
                        <a:cs typeface="B Koodak" panose="00000700000000000000" pitchFamily="2" charset="-78"/>
                      </a:endParaRPr>
                    </a:p>
                  </a:txBody>
                  <a:tcPr marL="19050" marR="19050" marT="19050" marB="190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259813"/>
                  </a:ext>
                </a:extLst>
              </a:tr>
            </a:tbl>
          </a:graphicData>
        </a:graphic>
      </p:graphicFrame>
      <p:sp>
        <p:nvSpPr>
          <p:cNvPr id="7" name="Rectangle 6"/>
          <p:cNvSpPr/>
          <p:nvPr/>
        </p:nvSpPr>
        <p:spPr>
          <a:xfrm>
            <a:off x="7122518" y="6021288"/>
            <a:ext cx="1770036" cy="461665"/>
          </a:xfrm>
          <a:prstGeom prst="rect">
            <a:avLst/>
          </a:prstGeom>
        </p:spPr>
        <p:txBody>
          <a:bodyPr wrap="none">
            <a:spAutoFit/>
          </a:bodyPr>
          <a:lstStyle/>
          <a:p>
            <a:pPr lvl="0"/>
            <a:r>
              <a:rPr lang="fa-IR" sz="2400" b="1" dirty="0">
                <a:solidFill>
                  <a:prstClr val="black"/>
                </a:solidFill>
                <a:cs typeface="B Nazanin" panose="00000400000000000000" pitchFamily="2" charset="-78"/>
                <a:hlinkClick r:id="rId3"/>
              </a:rPr>
              <a:t>جواب در سایت</a:t>
            </a:r>
            <a:endParaRPr lang="fa-IR" sz="2400" b="1" dirty="0">
              <a:solidFill>
                <a:prstClr val="black"/>
              </a:solidFill>
              <a:cs typeface="B Nazanin" panose="00000400000000000000" pitchFamily="2" charset="-78"/>
            </a:endParaRPr>
          </a:p>
        </p:txBody>
      </p:sp>
    </p:spTree>
    <p:extLst>
      <p:ext uri="{BB962C8B-B14F-4D97-AF65-F5344CB8AC3E}">
        <p14:creationId xmlns:p14="http://schemas.microsoft.com/office/powerpoint/2010/main" val="751380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611683"/>
            <a:ext cx="8658708" cy="1569660"/>
          </a:xfrm>
          <a:prstGeom prst="rect">
            <a:avLst/>
          </a:prstGeom>
        </p:spPr>
        <p:txBody>
          <a:bodyPr wrap="square">
            <a:spAutoFit/>
          </a:bodyPr>
          <a:lstStyle/>
          <a:p>
            <a:pPr algn="r" rtl="1"/>
            <a:r>
              <a:rPr lang="fa-IR" sz="2400" b="1" dirty="0">
                <a:solidFill>
                  <a:srgbClr val="FF0000"/>
                </a:solidFill>
                <a:latin typeface="Amuzeh-New-Bold"/>
                <a:cs typeface="B Nazanin" panose="00000400000000000000" pitchFamily="2" charset="-78"/>
              </a:rPr>
              <a:t>پرسش</a:t>
            </a:r>
          </a:p>
          <a:p>
            <a:pPr algn="r" rtl="1"/>
            <a:endParaRPr lang="fa-IR" sz="2400" dirty="0">
              <a:solidFill>
                <a:srgbClr val="FFFF00"/>
              </a:solidFill>
              <a:latin typeface="Amuzeh-New-Bold"/>
              <a:cs typeface="B Nazanin" panose="00000400000000000000" pitchFamily="2" charset="-78"/>
            </a:endParaRPr>
          </a:p>
          <a:p>
            <a:pPr algn="just" rtl="1"/>
            <a:r>
              <a:rPr lang="fa-IR" sz="2400" dirty="0">
                <a:latin typeface="Amuzeh-New-Bold"/>
                <a:cs typeface="B Nazanin" panose="00000400000000000000" pitchFamily="2" charset="-78"/>
              </a:rPr>
              <a:t>اگر تنها دو ظرف ٣ و 10 لیتری داشته باشید چگونه می توانید با این دو ظرف، 8 لیتر آب از رودخانه بردارید؟</a:t>
            </a:r>
          </a:p>
        </p:txBody>
      </p:sp>
      <p:pic>
        <p:nvPicPr>
          <p:cNvPr id="3" name="Picture 2">
            <a:hlinkClick r:id="rId3"/>
          </p:cNvPr>
          <p:cNvPicPr>
            <a:picLocks noChangeAspect="1"/>
          </p:cNvPicPr>
          <p:nvPr/>
        </p:nvPicPr>
        <p:blipFill>
          <a:blip r:embed="rId4"/>
          <a:stretch>
            <a:fillRect/>
          </a:stretch>
        </p:blipFill>
        <p:spPr>
          <a:xfrm>
            <a:off x="233772" y="2336458"/>
            <a:ext cx="5562364" cy="4248420"/>
          </a:xfrm>
          <a:prstGeom prst="rect">
            <a:avLst/>
          </a:prstGeom>
        </p:spPr>
      </p:pic>
      <p:sp>
        <p:nvSpPr>
          <p:cNvPr id="4" name="Rectangle 3"/>
          <p:cNvSpPr/>
          <p:nvPr/>
        </p:nvSpPr>
        <p:spPr>
          <a:xfrm>
            <a:off x="6694557" y="2708920"/>
            <a:ext cx="2215671" cy="461665"/>
          </a:xfrm>
          <a:prstGeom prst="rect">
            <a:avLst/>
          </a:prstGeom>
        </p:spPr>
        <p:txBody>
          <a:bodyPr wrap="none">
            <a:spAutoFit/>
          </a:bodyPr>
          <a:lstStyle/>
          <a:p>
            <a:pPr lvl="0"/>
            <a:r>
              <a:rPr lang="fa-IR" sz="2400" b="1" dirty="0">
                <a:solidFill>
                  <a:prstClr val="black"/>
                </a:solidFill>
                <a:cs typeface="B Nazanin" panose="00000400000000000000" pitchFamily="2" charset="-78"/>
              </a:rPr>
              <a:t>جواب در صفحه بعد</a:t>
            </a:r>
          </a:p>
        </p:txBody>
      </p:sp>
    </p:spTree>
    <p:extLst>
      <p:ext uri="{BB962C8B-B14F-4D97-AF65-F5344CB8AC3E}">
        <p14:creationId xmlns:p14="http://schemas.microsoft.com/office/powerpoint/2010/main" val="31193836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23563" y="460985"/>
            <a:ext cx="8658708" cy="5847755"/>
          </a:xfrm>
          <a:prstGeom prst="rect">
            <a:avLst/>
          </a:prstGeom>
        </p:spPr>
        <p:txBody>
          <a:bodyPr wrap="square">
            <a:spAutoFit/>
          </a:bodyPr>
          <a:lstStyle/>
          <a:p>
            <a:pPr algn="r" rtl="1"/>
            <a:r>
              <a:rPr lang="fa-IR" sz="2400" b="1" dirty="0">
                <a:solidFill>
                  <a:srgbClr val="FF0000"/>
                </a:solidFill>
                <a:latin typeface="Amuzeh-New-Bold"/>
                <a:cs typeface="B Nazanin" panose="00000400000000000000" pitchFamily="2" charset="-78"/>
              </a:rPr>
              <a:t>پرسش</a:t>
            </a:r>
            <a:endParaRPr lang="fa-IR" sz="2400" dirty="0">
              <a:solidFill>
                <a:srgbClr val="FFFF00"/>
              </a:solidFill>
              <a:latin typeface="Amuzeh-New-Bold"/>
              <a:cs typeface="B Nazanin" panose="00000400000000000000" pitchFamily="2" charset="-78"/>
            </a:endParaRPr>
          </a:p>
          <a:p>
            <a:pPr algn="just" rtl="1"/>
            <a:r>
              <a:rPr lang="fa-IR" sz="3200" dirty="0">
                <a:solidFill>
                  <a:srgbClr val="0070C0"/>
                </a:solidFill>
                <a:latin typeface="Amuzeh-New-Bold"/>
                <a:cs typeface="B Nazanin" panose="00000400000000000000" pitchFamily="2" charset="-78"/>
              </a:rPr>
              <a:t>اگر تنها دو ظرف ٣ و 10 لیتری داشته باشید چگونه می توانید با این دو ظرف، 8 لیتر آب از رودخانه بردارید؟</a:t>
            </a:r>
          </a:p>
          <a:p>
            <a:pPr algn="just" rtl="1"/>
            <a:endParaRPr lang="fa-IR" sz="1000" dirty="0">
              <a:solidFill>
                <a:srgbClr val="FF0000"/>
              </a:solidFill>
              <a:latin typeface="Amuzeh-New-Bold"/>
              <a:cs typeface="B Nazanin" panose="00000400000000000000" pitchFamily="2" charset="-78"/>
            </a:endParaRPr>
          </a:p>
          <a:p>
            <a:pPr algn="just" rtl="1"/>
            <a:r>
              <a:rPr lang="fa-IR" sz="3200" dirty="0">
                <a:solidFill>
                  <a:srgbClr val="FF0000"/>
                </a:solidFill>
                <a:latin typeface="Amuzeh-New-Bold"/>
                <a:cs typeface="B Nazanin" panose="00000400000000000000" pitchFamily="2" charset="-78"/>
              </a:rPr>
              <a:t>راه حل اول:</a:t>
            </a:r>
          </a:p>
          <a:p>
            <a:pPr algn="just" rtl="1"/>
            <a:endParaRPr lang="fa-IR" sz="2000" dirty="0">
              <a:solidFill>
                <a:srgbClr val="FF0000"/>
              </a:solidFill>
              <a:latin typeface="Amuzeh-New-Bold"/>
              <a:cs typeface="B Nazanin" panose="00000400000000000000" pitchFamily="2" charset="-78"/>
            </a:endParaRPr>
          </a:p>
          <a:p>
            <a:pPr algn="just" rtl="1"/>
            <a:r>
              <a:rPr lang="fa-IR" sz="3200" dirty="0">
                <a:latin typeface="Amuzeh-New-Bold"/>
                <a:cs typeface="B Nazanin" panose="00000400000000000000" pitchFamily="2" charset="-78"/>
              </a:rPr>
              <a:t>برای ساخت یک ظرف دو لیتری ابتدا ظرف 10 لیتری را پر کرده و با ظرف 3 لیتری خالی سه بار از آب آن را خالی می کنیم. در نهایت یک لیتر آب در ظرف 10 لیتری باقی می ماند. آن یک لیتر را در ظرف 3 لیتری خالی می ریزیم یک ظرف با گنجایش 2 لیتر بوجود می آید.ظرف 10 لیتری خالی شده را کاملا پر می کنیم و سپس مقداری از آن را در ظرف 2 لیتری می ریزیم تا پر شود حجم آب باقی ماند 8 لیتر می باشد.</a:t>
            </a:r>
          </a:p>
        </p:txBody>
      </p:sp>
    </p:spTree>
    <p:extLst>
      <p:ext uri="{BB962C8B-B14F-4D97-AF65-F5344CB8AC3E}">
        <p14:creationId xmlns:p14="http://schemas.microsoft.com/office/powerpoint/2010/main" val="22394704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23563" y="460985"/>
            <a:ext cx="8658708" cy="4893647"/>
          </a:xfrm>
          <a:prstGeom prst="rect">
            <a:avLst/>
          </a:prstGeom>
        </p:spPr>
        <p:txBody>
          <a:bodyPr wrap="square">
            <a:spAutoFit/>
          </a:bodyPr>
          <a:lstStyle/>
          <a:p>
            <a:pPr algn="r" rtl="1"/>
            <a:r>
              <a:rPr lang="fa-IR" sz="2400" b="1" dirty="0">
                <a:solidFill>
                  <a:srgbClr val="FF0000"/>
                </a:solidFill>
                <a:latin typeface="Amuzeh-New-Bold"/>
                <a:cs typeface="B Nazanin" panose="00000400000000000000" pitchFamily="2" charset="-78"/>
              </a:rPr>
              <a:t>پرسش</a:t>
            </a:r>
            <a:endParaRPr lang="fa-IR" sz="2400" dirty="0">
              <a:solidFill>
                <a:srgbClr val="FFFF00"/>
              </a:solidFill>
              <a:latin typeface="Amuzeh-New-Bold"/>
              <a:cs typeface="B Nazanin" panose="00000400000000000000" pitchFamily="2" charset="-78"/>
            </a:endParaRPr>
          </a:p>
          <a:p>
            <a:pPr algn="just" rtl="1"/>
            <a:r>
              <a:rPr lang="fa-IR" sz="3200" dirty="0">
                <a:solidFill>
                  <a:srgbClr val="0070C0"/>
                </a:solidFill>
                <a:latin typeface="Amuzeh-New-Bold"/>
                <a:cs typeface="B Nazanin" panose="00000400000000000000" pitchFamily="2" charset="-78"/>
              </a:rPr>
              <a:t>اگر تنها دو ظرف ٣ و 10 لیتری داشته باشید چگونه می توانید با این دو ظرف، 8 لیتر آب از رودخانه بردارید؟</a:t>
            </a:r>
          </a:p>
          <a:p>
            <a:pPr algn="just" rtl="1"/>
            <a:endParaRPr lang="fa-IR" sz="1200" dirty="0">
              <a:solidFill>
                <a:srgbClr val="FF0000"/>
              </a:solidFill>
              <a:latin typeface="Amuzeh-New-Bold"/>
              <a:cs typeface="B Nazanin" panose="00000400000000000000" pitchFamily="2" charset="-78"/>
            </a:endParaRPr>
          </a:p>
          <a:p>
            <a:pPr algn="just" rtl="1"/>
            <a:r>
              <a:rPr lang="fa-IR" sz="3200" dirty="0">
                <a:solidFill>
                  <a:srgbClr val="FF0000"/>
                </a:solidFill>
                <a:latin typeface="Amuzeh-New-Bold"/>
                <a:cs typeface="B Nazanin" panose="00000400000000000000" pitchFamily="2" charset="-78"/>
              </a:rPr>
              <a:t>راه حل دوم :</a:t>
            </a:r>
          </a:p>
          <a:p>
            <a:pPr algn="just" rtl="1"/>
            <a:endParaRPr lang="fa-IR" sz="2000" dirty="0">
              <a:solidFill>
                <a:srgbClr val="FF0000"/>
              </a:solidFill>
              <a:latin typeface="Amuzeh-New-Bold"/>
              <a:cs typeface="B Nazanin" panose="00000400000000000000" pitchFamily="2" charset="-78"/>
            </a:endParaRPr>
          </a:p>
          <a:p>
            <a:pPr algn="just" rtl="1"/>
            <a:r>
              <a:rPr lang="fa-IR" sz="3200" dirty="0">
                <a:latin typeface="Amuzeh-New-Bold"/>
                <a:cs typeface="B Nazanin" panose="00000400000000000000" pitchFamily="2" charset="-78"/>
              </a:rPr>
              <a:t>ابتدا چهار بار با طرف 3 لیتری آب در طرف 10 لیتری می ریزیم دفعه چهارم دو لیتر آب در ظرف 3 لیتری باقی می ماند.سپس ظرف 10 لیتری را خالی می کنیم بعد دو لیتر آب باقی مانده را داخل ظرف 10 لیتری می ریزیم وسپس دو مرتبه ی دیگر با طرف 3 لیتری آب در طرف 10 لیتری می ریزیم که نهایتا 8 لیتر آب جدا می شود.</a:t>
            </a:r>
          </a:p>
        </p:txBody>
      </p:sp>
      <p:sp>
        <p:nvSpPr>
          <p:cNvPr id="4" name="Rectangle 3"/>
          <p:cNvSpPr/>
          <p:nvPr/>
        </p:nvSpPr>
        <p:spPr>
          <a:xfrm>
            <a:off x="7112235" y="5949280"/>
            <a:ext cx="1770036" cy="461665"/>
          </a:xfrm>
          <a:prstGeom prst="rect">
            <a:avLst/>
          </a:prstGeom>
        </p:spPr>
        <p:txBody>
          <a:bodyPr wrap="none">
            <a:spAutoFit/>
          </a:bodyPr>
          <a:lstStyle/>
          <a:p>
            <a:pPr lvl="0"/>
            <a:r>
              <a:rPr lang="fa-IR" sz="2400" b="1" dirty="0">
                <a:solidFill>
                  <a:prstClr val="black"/>
                </a:solidFill>
                <a:cs typeface="B Nazanin" panose="00000400000000000000" pitchFamily="2" charset="-78"/>
                <a:hlinkClick r:id="rId3"/>
              </a:rPr>
              <a:t>جواب در سایت</a:t>
            </a:r>
            <a:endParaRPr lang="fa-IR" sz="2400" b="1" dirty="0">
              <a:solidFill>
                <a:prstClr val="black"/>
              </a:solidFill>
              <a:cs typeface="B Nazanin" panose="00000400000000000000" pitchFamily="2" charset="-78"/>
            </a:endParaRPr>
          </a:p>
        </p:txBody>
      </p:sp>
    </p:spTree>
    <p:extLst>
      <p:ext uri="{BB962C8B-B14F-4D97-AF65-F5344CB8AC3E}">
        <p14:creationId xmlns:p14="http://schemas.microsoft.com/office/powerpoint/2010/main" val="31589954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548680"/>
            <a:ext cx="8640960" cy="2308324"/>
          </a:xfrm>
          <a:prstGeom prst="rect">
            <a:avLst/>
          </a:prstGeom>
        </p:spPr>
        <p:txBody>
          <a:bodyPr wrap="square">
            <a:spAutoFit/>
          </a:bodyPr>
          <a:lstStyle/>
          <a:p>
            <a:pPr algn="r" rtl="1"/>
            <a:r>
              <a:rPr lang="fa-IR" sz="2400" b="1" dirty="0">
                <a:solidFill>
                  <a:srgbClr val="FF0000"/>
                </a:solidFill>
                <a:latin typeface="Amir-New"/>
                <a:cs typeface="B Nazanin" panose="00000400000000000000" pitchFamily="2" charset="-78"/>
              </a:rPr>
              <a:t>کارکلاسی</a:t>
            </a:r>
          </a:p>
          <a:p>
            <a:pPr algn="r" rtl="1"/>
            <a:endParaRPr lang="fa-IR" sz="2400" b="1" dirty="0">
              <a:solidFill>
                <a:srgbClr val="FFFF00"/>
              </a:solidFill>
              <a:latin typeface="Amuzeh-New-Bold"/>
              <a:cs typeface="B Nazanin" panose="00000400000000000000" pitchFamily="2" charset="-78"/>
            </a:endParaRPr>
          </a:p>
          <a:p>
            <a:pPr algn="r" rtl="1"/>
            <a:r>
              <a:rPr lang="fa-IR" sz="2400" b="1" dirty="0">
                <a:solidFill>
                  <a:srgbClr val="00B050"/>
                </a:solidFill>
                <a:latin typeface="Amuzeh-New-Bold"/>
                <a:cs typeface="B Nazanin" panose="00000400000000000000" pitchFamily="2" charset="-78"/>
              </a:rPr>
              <a:t>پ : روش سوم پرورش خلاقیت</a:t>
            </a:r>
          </a:p>
          <a:p>
            <a:pPr algn="r" rtl="1"/>
            <a:endParaRPr lang="fa-IR" sz="2400" dirty="0">
              <a:solidFill>
                <a:srgbClr val="00B0F0"/>
              </a:solidFill>
              <a:latin typeface="Amuzeh-New-Bold"/>
              <a:cs typeface="B Nazanin" panose="00000400000000000000" pitchFamily="2" charset="-78"/>
            </a:endParaRPr>
          </a:p>
          <a:p>
            <a:pPr algn="just" rtl="1"/>
            <a:r>
              <a:rPr lang="fa-IR" sz="2400" dirty="0">
                <a:latin typeface="Amuzeh-New-Bold"/>
                <a:cs typeface="B Nazanin" panose="00000400000000000000" pitchFamily="2" charset="-78"/>
              </a:rPr>
              <a:t>روش سومی را که دبیر سر کلاس آموزش می دهد در گروه اجرا کنید، سپس آن را در برگه صفحه بعد بنویسید.</a:t>
            </a:r>
          </a:p>
        </p:txBody>
      </p:sp>
      <p:pic>
        <p:nvPicPr>
          <p:cNvPr id="3" name="Picture 2"/>
          <p:cNvPicPr>
            <a:picLocks noChangeAspect="1"/>
          </p:cNvPicPr>
          <p:nvPr/>
        </p:nvPicPr>
        <p:blipFill>
          <a:blip r:embed="rId3"/>
          <a:stretch>
            <a:fillRect/>
          </a:stretch>
        </p:blipFill>
        <p:spPr>
          <a:xfrm>
            <a:off x="236292" y="3429000"/>
            <a:ext cx="7479035" cy="3032878"/>
          </a:xfrm>
          <a:prstGeom prst="rect">
            <a:avLst/>
          </a:prstGeom>
          <a:ln>
            <a:noFill/>
          </a:ln>
          <a:effectLst>
            <a:softEdge rad="112500"/>
          </a:effectLst>
        </p:spPr>
      </p:pic>
    </p:spTree>
    <p:extLst>
      <p:ext uri="{BB962C8B-B14F-4D97-AF65-F5344CB8AC3E}">
        <p14:creationId xmlns:p14="http://schemas.microsoft.com/office/powerpoint/2010/main" val="16626053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19" y="548680"/>
            <a:ext cx="8640961" cy="1569660"/>
          </a:xfrm>
          <a:prstGeom prst="rect">
            <a:avLst/>
          </a:prstGeom>
        </p:spPr>
        <p:txBody>
          <a:bodyPr wrap="square">
            <a:spAutoFit/>
          </a:bodyPr>
          <a:lstStyle/>
          <a:p>
            <a:pPr algn="r" rtl="1"/>
            <a:r>
              <a:rPr lang="fa-IR" sz="2400" b="1" dirty="0">
                <a:solidFill>
                  <a:srgbClr val="FF0000"/>
                </a:solidFill>
                <a:latin typeface="Amuzeh-New-Bold"/>
                <a:cs typeface="B Nazanin" panose="00000400000000000000" pitchFamily="2" charset="-78"/>
              </a:rPr>
              <a:t>روش کاربرد مراحل طراحی و ساخت: </a:t>
            </a:r>
          </a:p>
          <a:p>
            <a:pPr algn="r" rtl="1"/>
            <a:endParaRPr lang="fa-IR" sz="2400" b="1" dirty="0">
              <a:solidFill>
                <a:schemeClr val="accent3"/>
              </a:solidFill>
              <a:latin typeface="Amuzeh-New-Bold"/>
              <a:cs typeface="B Nazanin" panose="00000400000000000000" pitchFamily="2" charset="-78"/>
            </a:endParaRPr>
          </a:p>
          <a:p>
            <a:pPr algn="just" rtl="1"/>
            <a:r>
              <a:rPr lang="fa-IR" sz="2400" dirty="0">
                <a:latin typeface="Amuzeh-New-Bold"/>
                <a:cs typeface="B Nazanin" panose="00000400000000000000" pitchFamily="2" charset="-78"/>
              </a:rPr>
              <a:t>یکی دیگر از روش هایی که برای اختراع و تولید محصول جدید به کار می رود، کاربرد مراحل طراحی و ساخت است.فرایند طراحی و ساخت در شکل ٧ -١ نشان داده شده است.</a:t>
            </a:r>
          </a:p>
        </p:txBody>
      </p:sp>
      <p:pic>
        <p:nvPicPr>
          <p:cNvPr id="4" name="Picture 3"/>
          <p:cNvPicPr>
            <a:picLocks noChangeAspect="1"/>
          </p:cNvPicPr>
          <p:nvPr/>
        </p:nvPicPr>
        <p:blipFill>
          <a:blip r:embed="rId3"/>
          <a:stretch>
            <a:fillRect/>
          </a:stretch>
        </p:blipFill>
        <p:spPr>
          <a:xfrm>
            <a:off x="3629345" y="2420888"/>
            <a:ext cx="5256584" cy="4158974"/>
          </a:xfrm>
          <a:prstGeom prst="rect">
            <a:avLst/>
          </a:prstGeom>
        </p:spPr>
      </p:pic>
    </p:spTree>
    <p:extLst>
      <p:ext uri="{BB962C8B-B14F-4D97-AF65-F5344CB8AC3E}">
        <p14:creationId xmlns:p14="http://schemas.microsoft.com/office/powerpoint/2010/main" val="28513586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79512" y="331921"/>
            <a:ext cx="8820472" cy="6294031"/>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نمونۀ طراحی و ساخت ساک دستی</a:t>
            </a:r>
          </a:p>
          <a:p>
            <a:pPr algn="just" rtl="1"/>
            <a:endParaRPr lang="fa-IR" sz="1000" dirty="0">
              <a:latin typeface="Amuzeh-New-Bold"/>
              <a:cs typeface="B Nazanin" panose="00000400000000000000" pitchFamily="2" charset="-78"/>
            </a:endParaRPr>
          </a:p>
          <a:p>
            <a:pPr algn="just" rtl="1"/>
            <a:r>
              <a:rPr lang="fa-IR" sz="2000" b="1" dirty="0">
                <a:latin typeface="Amuzeh-New-Bold"/>
                <a:cs typeface="B Nazanin" panose="00000400000000000000" pitchFamily="2" charset="-78"/>
              </a:rPr>
              <a:t>علیرضا برای طراحی و ساخت ساک دستی برای خانواده خود روش زیر را به کار برده است:</a:t>
            </a:r>
          </a:p>
          <a:p>
            <a:pPr algn="just" rtl="1">
              <a:lnSpc>
                <a:spcPct val="150000"/>
              </a:lnSpc>
            </a:pPr>
            <a:endParaRPr lang="fa-IR" sz="1000" dirty="0">
              <a:latin typeface="Amuzeh-New-Bold"/>
              <a:cs typeface="B Nazanin" panose="00000400000000000000" pitchFamily="2" charset="-78"/>
            </a:endParaRPr>
          </a:p>
          <a:p>
            <a:pPr algn="just" rtl="1">
              <a:lnSpc>
                <a:spcPct val="150000"/>
              </a:lnSpc>
            </a:pPr>
            <a:r>
              <a:rPr lang="fa-IR" sz="2000" dirty="0">
                <a:solidFill>
                  <a:srgbClr val="FF0000"/>
                </a:solidFill>
                <a:latin typeface="Amuzeh-New-Bold"/>
                <a:cs typeface="B Nazanin" panose="00000400000000000000" pitchFamily="2" charset="-78"/>
              </a:rPr>
              <a:t>1</a:t>
            </a:r>
            <a:r>
              <a:rPr lang="fa-IR" sz="2000" dirty="0">
                <a:latin typeface="Amuzeh-New-Bold"/>
                <a:cs typeface="B Nazanin" panose="00000400000000000000" pitchFamily="2" charset="-78"/>
              </a:rPr>
              <a:t> تعریف نیاز : چرا ساک دستی را می خواهد و ............؛</a:t>
            </a:r>
          </a:p>
          <a:p>
            <a:pPr algn="just" rtl="1">
              <a:lnSpc>
                <a:spcPct val="150000"/>
              </a:lnSpc>
            </a:pPr>
            <a:r>
              <a:rPr lang="fa-IR" sz="2000" dirty="0">
                <a:solidFill>
                  <a:srgbClr val="FF0000"/>
                </a:solidFill>
                <a:latin typeface="Amuzeh-New-Bold"/>
                <a:cs typeface="B Nazanin" panose="00000400000000000000" pitchFamily="2" charset="-78"/>
              </a:rPr>
              <a:t>2</a:t>
            </a:r>
            <a:r>
              <a:rPr lang="fa-IR" sz="2000" dirty="0">
                <a:latin typeface="Amuzeh-New-Bold"/>
                <a:cs typeface="B Nazanin" panose="00000400000000000000" pitchFamily="2" charset="-78"/>
              </a:rPr>
              <a:t> بررسی نیاز و مسئله : ساک دستی باید چقدر جا داشته باشد و چه وزنی را تحمل کند و ......؛</a:t>
            </a:r>
          </a:p>
          <a:p>
            <a:pPr algn="just" rtl="1">
              <a:lnSpc>
                <a:spcPct val="150000"/>
              </a:lnSpc>
            </a:pPr>
            <a:r>
              <a:rPr lang="fa-IR" sz="2000" dirty="0">
                <a:solidFill>
                  <a:srgbClr val="FF0000"/>
                </a:solidFill>
                <a:latin typeface="Amuzeh-New-Bold"/>
                <a:cs typeface="B Nazanin" panose="00000400000000000000" pitchFamily="2" charset="-78"/>
              </a:rPr>
              <a:t>3</a:t>
            </a:r>
            <a:r>
              <a:rPr lang="fa-IR" sz="2000" dirty="0">
                <a:latin typeface="Amuzeh-New-Bold"/>
                <a:cs typeface="B Nazanin" panose="00000400000000000000" pitchFamily="2" charset="-78"/>
              </a:rPr>
              <a:t> برنامه ریزی اجرای کار : برای ساخت، نخست به مطالعه می پردازد، بعد جنس ساک را انتخاب می کند</a:t>
            </a:r>
          </a:p>
          <a:p>
            <a:pPr algn="just" rtl="1">
              <a:lnSpc>
                <a:spcPct val="150000"/>
              </a:lnSpc>
            </a:pPr>
            <a:r>
              <a:rPr lang="fa-IR" sz="2000" dirty="0">
                <a:solidFill>
                  <a:srgbClr val="FF0000"/>
                </a:solidFill>
                <a:latin typeface="Amuzeh-New-Bold"/>
                <a:cs typeface="B Nazanin" panose="00000400000000000000" pitchFamily="2" charset="-78"/>
              </a:rPr>
              <a:t>4</a:t>
            </a:r>
            <a:r>
              <a:rPr lang="fa-IR" sz="2000" dirty="0">
                <a:latin typeface="Amuzeh-New-Bold"/>
                <a:cs typeface="B Nazanin" panose="00000400000000000000" pitchFamily="2" charset="-78"/>
              </a:rPr>
              <a:t> بررسی اطلاعات : نمونه های ساک دستی را از نظر اندازه، شکل و جنس بررسی می کند؛</a:t>
            </a:r>
          </a:p>
          <a:p>
            <a:pPr algn="just" rtl="1">
              <a:lnSpc>
                <a:spcPct val="150000"/>
              </a:lnSpc>
            </a:pPr>
            <a:r>
              <a:rPr lang="fa-IR" sz="2000" dirty="0">
                <a:solidFill>
                  <a:srgbClr val="FF0000"/>
                </a:solidFill>
                <a:latin typeface="Amuzeh-New-Bold"/>
                <a:cs typeface="B Nazanin" panose="00000400000000000000" pitchFamily="2" charset="-78"/>
              </a:rPr>
              <a:t>5</a:t>
            </a:r>
            <a:r>
              <a:rPr lang="fa-IR" sz="2000" dirty="0">
                <a:latin typeface="Amuzeh-New-Bold"/>
                <a:cs typeface="B Nazanin" panose="00000400000000000000" pitchFamily="2" charset="-78"/>
              </a:rPr>
              <a:t> بررسی و ارائه راه حل ها : چند پیشنهاد جدید برای شکل، اندازه و جنس ساک می دهد؛</a:t>
            </a:r>
          </a:p>
          <a:p>
            <a:pPr algn="just" rtl="1">
              <a:lnSpc>
                <a:spcPct val="150000"/>
              </a:lnSpc>
            </a:pPr>
            <a:r>
              <a:rPr lang="fa-IR" sz="2000" dirty="0">
                <a:solidFill>
                  <a:srgbClr val="FF0000"/>
                </a:solidFill>
                <a:latin typeface="Amuzeh-New-Bold"/>
                <a:cs typeface="B Nazanin" panose="00000400000000000000" pitchFamily="2" charset="-78"/>
              </a:rPr>
              <a:t>6</a:t>
            </a:r>
            <a:r>
              <a:rPr lang="fa-IR" sz="2000" dirty="0">
                <a:latin typeface="Amuzeh-New-Bold"/>
                <a:cs typeface="B Nazanin" panose="00000400000000000000" pitchFamily="2" charset="-78"/>
              </a:rPr>
              <a:t> انتخاب راه حل : براساس اندازه موردنیاز، قیمت و قدرت تحمل، یک شکل و جنس نمونه مناسب را انتخاب می کند و نقشه آن را می کشد؛</a:t>
            </a:r>
          </a:p>
          <a:p>
            <a:pPr algn="just" rtl="1">
              <a:lnSpc>
                <a:spcPct val="150000"/>
              </a:lnSpc>
            </a:pPr>
            <a:r>
              <a:rPr lang="fa-IR" sz="2000" dirty="0">
                <a:solidFill>
                  <a:srgbClr val="FF0000"/>
                </a:solidFill>
                <a:latin typeface="Amuzeh-New-Bold"/>
                <a:cs typeface="B Nazanin" panose="00000400000000000000" pitchFamily="2" charset="-78"/>
              </a:rPr>
              <a:t>7</a:t>
            </a:r>
            <a:r>
              <a:rPr lang="fa-IR" sz="2000" dirty="0">
                <a:latin typeface="Amuzeh-New-Bold"/>
                <a:cs typeface="B Nazanin" panose="00000400000000000000" pitchFamily="2" charset="-78"/>
              </a:rPr>
              <a:t> تولید : فراهم کردن مواد و ابزار لازم و ساخت یک نمونه، ساخت ساک دستی را شروع می کند</a:t>
            </a:r>
          </a:p>
          <a:p>
            <a:pPr algn="just" rtl="1">
              <a:lnSpc>
                <a:spcPct val="150000"/>
              </a:lnSpc>
            </a:pPr>
            <a:r>
              <a:rPr lang="fa-IR" sz="2000" dirty="0">
                <a:solidFill>
                  <a:srgbClr val="FF0000"/>
                </a:solidFill>
                <a:latin typeface="Amuzeh-New-Bold"/>
                <a:cs typeface="B Nazanin" panose="00000400000000000000" pitchFamily="2" charset="-78"/>
              </a:rPr>
              <a:t>8</a:t>
            </a:r>
            <a:r>
              <a:rPr lang="fa-IR" sz="2000" dirty="0">
                <a:latin typeface="Amuzeh-New-Bold"/>
                <a:cs typeface="B Nazanin" panose="00000400000000000000" pitchFamily="2" charset="-78"/>
              </a:rPr>
              <a:t> آزمایش و بهبود : آزمایش و بررسی کار ساخته شده و اینکه آیا نیاز خانواده را برآورده است؟ </a:t>
            </a:r>
          </a:p>
          <a:p>
            <a:pPr algn="just" rtl="1">
              <a:lnSpc>
                <a:spcPct val="150000"/>
              </a:lnSpc>
            </a:pPr>
            <a:r>
              <a:rPr lang="fa-IR" sz="2000" dirty="0">
                <a:latin typeface="Amuzeh-New-Bold"/>
                <a:cs typeface="B Nazanin" panose="00000400000000000000" pitchFamily="2" charset="-78"/>
              </a:rPr>
              <a:t>ساک دستی ساخته شده را آزمایش می کند که ببیند آیا قدرت تحمل بار را دارد ؛</a:t>
            </a:r>
          </a:p>
          <a:p>
            <a:pPr algn="just" rtl="1">
              <a:lnSpc>
                <a:spcPct val="150000"/>
              </a:lnSpc>
            </a:pPr>
            <a:r>
              <a:rPr lang="fa-IR" sz="2000" dirty="0">
                <a:solidFill>
                  <a:srgbClr val="FF0000"/>
                </a:solidFill>
                <a:latin typeface="Amuzeh-New-Bold"/>
                <a:cs typeface="B Nazanin" panose="00000400000000000000" pitchFamily="2" charset="-78"/>
              </a:rPr>
              <a:t>9</a:t>
            </a:r>
            <a:r>
              <a:rPr lang="fa-IR" sz="2000" dirty="0">
                <a:latin typeface="Amuzeh-New-Bold"/>
                <a:cs typeface="B Nazanin" panose="00000400000000000000" pitchFamily="2" charset="-78"/>
              </a:rPr>
              <a:t> ارائه و ثبت محصول : ارائه نمونه در صورت نیاز و تحویل ساک دستی به خانواده</a:t>
            </a:r>
          </a:p>
        </p:txBody>
      </p:sp>
    </p:spTree>
    <p:extLst>
      <p:ext uri="{BB962C8B-B14F-4D97-AF65-F5344CB8AC3E}">
        <p14:creationId xmlns:p14="http://schemas.microsoft.com/office/powerpoint/2010/main" val="3797390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ctangle 6"/>
          <p:cNvSpPr/>
          <p:nvPr/>
        </p:nvSpPr>
        <p:spPr>
          <a:xfrm>
            <a:off x="251521" y="836712"/>
            <a:ext cx="8640960" cy="4154984"/>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اختراع و نوآوری</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هنگامی که به وسایل پیرامون خود نگاه می کنم ، پیش خود می اندیشم آنها چرا و چگونه به وجود آمده اند و چه کسی آن ها را برای اولین بار اختراع کرده است. من باور دارم اگر من هم مانند مخترع این وسایل ، ایده نو، خلاقیت، همت و تلاش داشته باشم، یک مخترع خواهم شد.</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اختراع یا آفرینش، نتیجه فکر و ایده افراد است. افرادى که روش یا چیزی را برای اولین بار به وجودمی آورند یا می آفرینند تا یک کار دشوار را آسان یا یک مسئله را حل کنند.</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اختراعی که به تولید رسیده باشد، </a:t>
            </a:r>
            <a:r>
              <a:rPr lang="fa-IR" sz="2400" dirty="0">
                <a:solidFill>
                  <a:srgbClr val="FF0000"/>
                </a:solidFill>
                <a:latin typeface="AmuzehNewNormalPS"/>
                <a:cs typeface="B Nazanin" panose="00000400000000000000" pitchFamily="2" charset="-78"/>
              </a:rPr>
              <a:t>نوآوری</a:t>
            </a:r>
            <a:r>
              <a:rPr lang="fa-IR" sz="2400" dirty="0">
                <a:latin typeface="AmuzehNewNormalPS"/>
                <a:cs typeface="B Nazanin" panose="00000400000000000000" pitchFamily="2" charset="-78"/>
              </a:rPr>
              <a:t> نامیده می شود.</a:t>
            </a:r>
            <a:endParaRPr lang="fa-IR" sz="2400" dirty="0">
              <a:cs typeface="B Nazanin" panose="00000400000000000000" pitchFamily="2" charset="-78"/>
            </a:endParaRPr>
          </a:p>
        </p:txBody>
      </p:sp>
    </p:spTree>
    <p:custDataLst>
      <p:tags r:id="rId2"/>
    </p:custDataLst>
    <p:extLst>
      <p:ext uri="{BB962C8B-B14F-4D97-AF65-F5344CB8AC3E}">
        <p14:creationId xmlns:p14="http://schemas.microsoft.com/office/powerpoint/2010/main" val="8716634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79513" y="244961"/>
            <a:ext cx="8784975" cy="3354765"/>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طراحی و ساخت</a:t>
            </a:r>
          </a:p>
          <a:p>
            <a:pPr algn="just" rtl="1"/>
            <a:endParaRPr lang="fa-IR" sz="2000" b="1"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گروه ما می خواهد وسیله ای بسازد که .......................... برای این کار می توانیم از نخ، چسب، کاغذ،کِش لاستیکی ، مقوا، آهن ربا و هر آنچه در دسترس است استفاده کنیم. این اختراع ما خواهد بود و در آینده کار مردم را آسا نتر می کند و به نوآوری تبدیل خواهد شد.</a:t>
            </a:r>
          </a:p>
          <a:p>
            <a:pPr algn="just" rtl="1"/>
            <a:r>
              <a:rPr lang="fa-IR" sz="2400" dirty="0">
                <a:latin typeface="Amuzeh-New-Bold"/>
                <a:cs typeface="B Nazanin" panose="00000400000000000000" pitchFamily="2" charset="-78"/>
              </a:rPr>
              <a:t>جدول 6-1 فرم خلاصه گزارش طراحی و ساخت ........................ را در دفتر می کشیم و آن را تکمیل می کنیم.</a:t>
            </a:r>
          </a:p>
          <a:p>
            <a:pPr algn="just" rtl="1"/>
            <a:r>
              <a:rPr lang="fa-IR" sz="2400" b="1" dirty="0">
                <a:solidFill>
                  <a:srgbClr val="FF0000"/>
                </a:solidFill>
                <a:latin typeface="Amuzeh-New-Bold"/>
                <a:cs typeface="B Nazanin" panose="00000400000000000000" pitchFamily="2" charset="-78"/>
              </a:rPr>
              <a:t>توجه: </a:t>
            </a:r>
            <a:r>
              <a:rPr lang="fa-IR" sz="2400" dirty="0">
                <a:latin typeface="Amuzeh-New-Bold"/>
                <a:cs typeface="B Nazanin" panose="00000400000000000000" pitchFamily="2" charset="-78"/>
              </a:rPr>
              <a:t>برای تکمیل این کارکلاسی دانش آموزان می توانند هر پروژه دلخواهی را تعریف و بسازند سپس مراحل ساخت آن را در جداول زیر بنویسند.</a:t>
            </a:r>
          </a:p>
        </p:txBody>
      </p:sp>
      <p:pic>
        <p:nvPicPr>
          <p:cNvPr id="3" name="Picture 2"/>
          <p:cNvPicPr>
            <a:picLocks noChangeAspect="1"/>
          </p:cNvPicPr>
          <p:nvPr/>
        </p:nvPicPr>
        <p:blipFill>
          <a:blip r:embed="rId3"/>
          <a:stretch>
            <a:fillRect/>
          </a:stretch>
        </p:blipFill>
        <p:spPr>
          <a:xfrm>
            <a:off x="251520" y="3717032"/>
            <a:ext cx="5232200" cy="2874669"/>
          </a:xfrm>
          <a:prstGeom prst="rect">
            <a:avLst/>
          </a:prstGeom>
        </p:spPr>
      </p:pic>
      <p:sp>
        <p:nvSpPr>
          <p:cNvPr id="4" name="Rectangle 3"/>
          <p:cNvSpPr/>
          <p:nvPr/>
        </p:nvSpPr>
        <p:spPr>
          <a:xfrm>
            <a:off x="6392122" y="4293096"/>
            <a:ext cx="2555508" cy="523220"/>
          </a:xfrm>
          <a:prstGeom prst="rect">
            <a:avLst/>
          </a:prstGeom>
        </p:spPr>
        <p:txBody>
          <a:bodyPr wrap="none">
            <a:spAutoFit/>
          </a:bodyPr>
          <a:lstStyle/>
          <a:p>
            <a:pPr lvl="0"/>
            <a:r>
              <a:rPr lang="fa-IR" sz="2800" b="1" dirty="0">
                <a:solidFill>
                  <a:prstClr val="black"/>
                </a:solidFill>
                <a:cs typeface="B Nazanin" panose="00000400000000000000" pitchFamily="2" charset="-78"/>
              </a:rPr>
              <a:t>جواب در صفحه بعد</a:t>
            </a:r>
          </a:p>
        </p:txBody>
      </p:sp>
    </p:spTree>
    <p:extLst>
      <p:ext uri="{BB962C8B-B14F-4D97-AF65-F5344CB8AC3E}">
        <p14:creationId xmlns:p14="http://schemas.microsoft.com/office/powerpoint/2010/main" val="38189735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354176"/>
            <a:ext cx="8712968" cy="2246769"/>
          </a:xfrm>
          <a:prstGeom prst="rect">
            <a:avLst/>
          </a:prstGeom>
        </p:spPr>
        <p:txBody>
          <a:bodyPr wrap="square">
            <a:spAutoFit/>
          </a:bodyPr>
          <a:lstStyle/>
          <a:p>
            <a:pPr algn="just" rtl="1"/>
            <a:r>
              <a:rPr lang="fa-IR" sz="2000" dirty="0">
                <a:cs typeface="B Koodak" panose="00000700000000000000" pitchFamily="2" charset="-78"/>
              </a:rPr>
              <a:t>دانش آموز گرامی شما با خلاقیت هر وسیله ای می توانید بسازید مثال زیر فقط یک نمونه است. حتما لازم نیست این پروژه را بسازید این یک نمونه است شما هر پروژه دیگری را هم می توانید بسازید و مراحل ساخت و کارکردش را در جدول تایپ کنید.</a:t>
            </a:r>
          </a:p>
          <a:p>
            <a:pPr algn="just" rtl="1"/>
            <a:r>
              <a:rPr lang="fa-IR" sz="2000" dirty="0">
                <a:solidFill>
                  <a:srgbClr val="FF0000"/>
                </a:solidFill>
                <a:cs typeface="B Koodak" panose="00000700000000000000" pitchFamily="2" charset="-78"/>
              </a:rPr>
              <a:t>مثال :</a:t>
            </a:r>
          </a:p>
          <a:p>
            <a:pPr algn="just" rtl="1"/>
            <a:r>
              <a:rPr lang="fa-IR" sz="2000" dirty="0">
                <a:cs typeface="B Koodak" panose="00000700000000000000" pitchFamily="2" charset="-78"/>
              </a:rPr>
              <a:t>گروه ما می خواهد وسیله ای بسازد که بتوانیم اجسام خطرناک را برداریم برای این کار می توانیم از مواد و ابزاری مثل چسب، لوله نایلونی ،کارتن ، مقوا ، نخ و کش و .... استفاده نماییم.</a:t>
            </a:r>
          </a:p>
          <a:p>
            <a:pPr algn="just" rtl="1"/>
            <a:r>
              <a:rPr lang="fa-IR" sz="2000" dirty="0">
                <a:cs typeface="B Koodak" panose="00000700000000000000" pitchFamily="2" charset="-78"/>
              </a:rPr>
              <a:t>این اختراع از فرایندهای طبیعی الهام گرفته است.</a:t>
            </a:r>
          </a:p>
        </p:txBody>
      </p:sp>
      <p:pic>
        <p:nvPicPr>
          <p:cNvPr id="8194" name="Picture 2" descr="کارکلاسی صفحه 8 کاروفناوری هفتم طراحی و ساخت پروژ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0945"/>
            <a:ext cx="7181807" cy="40429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361319" y="4869160"/>
            <a:ext cx="1552028" cy="830997"/>
          </a:xfrm>
          <a:prstGeom prst="rect">
            <a:avLst/>
          </a:prstGeom>
        </p:spPr>
        <p:txBody>
          <a:bodyPr wrap="none">
            <a:spAutoFit/>
          </a:bodyPr>
          <a:lstStyle/>
          <a:p>
            <a:pPr lvl="0" algn="ctr"/>
            <a:r>
              <a:rPr lang="fa-IR" sz="2400" b="1" dirty="0">
                <a:solidFill>
                  <a:srgbClr val="FF0000"/>
                </a:solidFill>
                <a:cs typeface="B Nazanin" panose="00000400000000000000" pitchFamily="2" charset="-78"/>
              </a:rPr>
              <a:t>ادامه جواب</a:t>
            </a:r>
          </a:p>
          <a:p>
            <a:pPr lvl="0" algn="ctr"/>
            <a:r>
              <a:rPr lang="fa-IR" sz="2400" b="1" dirty="0">
                <a:solidFill>
                  <a:srgbClr val="FF0000"/>
                </a:solidFill>
                <a:cs typeface="B Nazanin" panose="00000400000000000000" pitchFamily="2" charset="-78"/>
              </a:rPr>
              <a:t>در صفحه بعد</a:t>
            </a:r>
          </a:p>
        </p:txBody>
      </p:sp>
    </p:spTree>
    <p:extLst>
      <p:ext uri="{BB962C8B-B14F-4D97-AF65-F5344CB8AC3E}">
        <p14:creationId xmlns:p14="http://schemas.microsoft.com/office/powerpoint/2010/main" val="23576355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1266" name="Picture 2" descr="کارکلاسی صفحه 8 کاروفناوری هفتم طراحی و ساخت پروژه">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8641"/>
            <a:ext cx="8733835" cy="280831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کارکلاسی صفحه 8 کاروفناوری هفتم طراحی و ساخت پروژه"/>
          <p:cNvPicPr>
            <a:picLocks noChangeAspect="1" noChangeArrowheads="1"/>
          </p:cNvPicPr>
          <p:nvPr/>
        </p:nvPicPr>
        <p:blipFill rotWithShape="1">
          <a:blip r:embed="rId5">
            <a:extLst>
              <a:ext uri="{28A0092B-C50C-407E-A947-70E740481C1C}">
                <a14:useLocalDpi xmlns:a14="http://schemas.microsoft.com/office/drawing/2010/main" val="0"/>
              </a:ext>
            </a:extLst>
          </a:blip>
          <a:srcRect b="12404"/>
          <a:stretch/>
        </p:blipFill>
        <p:spPr bwMode="auto">
          <a:xfrm>
            <a:off x="211672" y="2996953"/>
            <a:ext cx="8701675" cy="31683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143311" y="6165305"/>
            <a:ext cx="1770036" cy="461665"/>
          </a:xfrm>
          <a:prstGeom prst="rect">
            <a:avLst/>
          </a:prstGeom>
        </p:spPr>
        <p:txBody>
          <a:bodyPr wrap="none">
            <a:spAutoFit/>
          </a:bodyPr>
          <a:lstStyle/>
          <a:p>
            <a:pPr lvl="0"/>
            <a:r>
              <a:rPr lang="fa-IR" sz="2400" b="1" dirty="0">
                <a:solidFill>
                  <a:prstClr val="black"/>
                </a:solidFill>
                <a:cs typeface="B Nazanin" panose="00000400000000000000" pitchFamily="2" charset="-78"/>
                <a:hlinkClick r:id="rId6"/>
              </a:rPr>
              <a:t>جواب در سایت</a:t>
            </a:r>
            <a:endParaRPr lang="fa-IR" sz="2400" b="1" dirty="0">
              <a:solidFill>
                <a:prstClr val="black"/>
              </a:solidFill>
              <a:cs typeface="B Nazanin" panose="00000400000000000000" pitchFamily="2" charset="-78"/>
            </a:endParaRPr>
          </a:p>
        </p:txBody>
      </p:sp>
      <p:sp>
        <p:nvSpPr>
          <p:cNvPr id="6" name="Rectangle 5"/>
          <p:cNvSpPr/>
          <p:nvPr/>
        </p:nvSpPr>
        <p:spPr>
          <a:xfrm>
            <a:off x="1763688" y="6165305"/>
            <a:ext cx="3270447" cy="461665"/>
          </a:xfrm>
          <a:prstGeom prst="rect">
            <a:avLst/>
          </a:prstGeom>
        </p:spPr>
        <p:txBody>
          <a:bodyPr wrap="none">
            <a:spAutoFit/>
          </a:bodyPr>
          <a:lstStyle/>
          <a:p>
            <a:pPr lvl="0"/>
            <a:r>
              <a:rPr lang="fa-IR" sz="2400" b="1" dirty="0">
                <a:solidFill>
                  <a:prstClr val="black"/>
                </a:solidFill>
                <a:cs typeface="B Nazanin" panose="00000400000000000000" pitchFamily="2" charset="-78"/>
                <a:hlinkClick r:id="rId7"/>
              </a:rPr>
              <a:t>فیلم آموزش ساخت این پروژه</a:t>
            </a:r>
            <a:endParaRPr lang="fa-IR" sz="2400" b="1" dirty="0">
              <a:solidFill>
                <a:prstClr val="black"/>
              </a:solidFill>
              <a:cs typeface="B Nazanin" panose="00000400000000000000" pitchFamily="2" charset="-78"/>
            </a:endParaRPr>
          </a:p>
        </p:txBody>
      </p:sp>
    </p:spTree>
    <p:extLst>
      <p:ext uri="{BB962C8B-B14F-4D97-AF65-F5344CB8AC3E}">
        <p14:creationId xmlns:p14="http://schemas.microsoft.com/office/powerpoint/2010/main" val="31240373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548680"/>
            <a:ext cx="8640960" cy="3046988"/>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فناوری و سیستم</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روزی مخترعی توانست با ایده گرفتن و دقت در طبیعت، فناوری ساده ای را اختراع کند.او هنگامی که دید دانه های خاردار گیاهانی مانند بابا آدم (زردان) به شلوار و جوراب هایش چسبیده است، آنها را زیر ذرّه بین گذاشت و قلاب هایی در سر خارهای روی دانه دید. این قلاب ها با گیرکردن به حلقه های پارچه لباس به آن می چسبند و دانه ها با این روش از جایی به جای دیگر منتقل می شوند. آن مخترع توانست، با بررسی این روش و به کمک ایده خود، فناوری جدیدی که خیلی کاربرد دارد، اختراع کند.</a:t>
            </a:r>
          </a:p>
        </p:txBody>
      </p:sp>
      <p:pic>
        <p:nvPicPr>
          <p:cNvPr id="3" name="Picture 2"/>
          <p:cNvPicPr>
            <a:picLocks noChangeAspect="1"/>
          </p:cNvPicPr>
          <p:nvPr/>
        </p:nvPicPr>
        <p:blipFill>
          <a:blip r:embed="rId3"/>
          <a:stretch>
            <a:fillRect/>
          </a:stretch>
        </p:blipFill>
        <p:spPr>
          <a:xfrm>
            <a:off x="217999" y="3261406"/>
            <a:ext cx="2697817" cy="3394845"/>
          </a:xfrm>
          <a:prstGeom prst="rect">
            <a:avLst/>
          </a:prstGeom>
        </p:spPr>
      </p:pic>
    </p:spTree>
    <p:extLst>
      <p:ext uri="{BB962C8B-B14F-4D97-AF65-F5344CB8AC3E}">
        <p14:creationId xmlns:p14="http://schemas.microsoft.com/office/powerpoint/2010/main" val="1849588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004048" y="3028309"/>
            <a:ext cx="3752798" cy="2238571"/>
          </a:xfrm>
          <a:prstGeom prst="rect">
            <a:avLst/>
          </a:prstGeom>
        </p:spPr>
      </p:pic>
      <p:pic>
        <p:nvPicPr>
          <p:cNvPr id="5" name="Picture 4"/>
          <p:cNvPicPr>
            <a:picLocks noChangeAspect="1"/>
          </p:cNvPicPr>
          <p:nvPr/>
        </p:nvPicPr>
        <p:blipFill>
          <a:blip r:embed="rId4"/>
          <a:stretch>
            <a:fillRect/>
          </a:stretch>
        </p:blipFill>
        <p:spPr>
          <a:xfrm>
            <a:off x="467544" y="3028309"/>
            <a:ext cx="3744416" cy="2233571"/>
          </a:xfrm>
          <a:prstGeom prst="rect">
            <a:avLst/>
          </a:prstGeom>
        </p:spPr>
      </p:pic>
      <p:sp>
        <p:nvSpPr>
          <p:cNvPr id="6" name="Rectangle 5"/>
          <p:cNvSpPr/>
          <p:nvPr/>
        </p:nvSpPr>
        <p:spPr>
          <a:xfrm>
            <a:off x="251519" y="836712"/>
            <a:ext cx="8640961" cy="1569660"/>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فناوری چیست؟ </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کاربرد عملی دانش در یک موضوع را فناوری می گویند.هنگامی که شما دانش و ابزاری را برای زندگی بهتر به کار می برید در حال تولید فناوری هستید.</a:t>
            </a:r>
          </a:p>
        </p:txBody>
      </p:sp>
      <p:sp>
        <p:nvSpPr>
          <p:cNvPr id="7" name="Rectangle 6"/>
          <p:cNvSpPr/>
          <p:nvPr/>
        </p:nvSpPr>
        <p:spPr>
          <a:xfrm>
            <a:off x="6044320" y="5746189"/>
            <a:ext cx="1672253" cy="400110"/>
          </a:xfrm>
          <a:prstGeom prst="rect">
            <a:avLst/>
          </a:prstGeom>
        </p:spPr>
        <p:txBody>
          <a:bodyPr wrap="none">
            <a:spAutoFit/>
          </a:bodyPr>
          <a:lstStyle/>
          <a:p>
            <a:r>
              <a:rPr lang="fa-IR" sz="2000" dirty="0">
                <a:latin typeface="Amuzeh-New-Bold"/>
                <a:cs typeface="B Nazanin" panose="00000400000000000000" pitchFamily="2" charset="-78"/>
              </a:rPr>
              <a:t>الف  فناوری فضایی</a:t>
            </a:r>
            <a:endParaRPr lang="fa-IR" sz="2000" dirty="0">
              <a:cs typeface="B Nazanin" panose="00000400000000000000" pitchFamily="2" charset="-78"/>
            </a:endParaRPr>
          </a:p>
        </p:txBody>
      </p:sp>
      <p:sp>
        <p:nvSpPr>
          <p:cNvPr id="8" name="Rectangle 7"/>
          <p:cNvSpPr/>
          <p:nvPr/>
        </p:nvSpPr>
        <p:spPr>
          <a:xfrm>
            <a:off x="1449123" y="5746189"/>
            <a:ext cx="1781257" cy="400110"/>
          </a:xfrm>
          <a:prstGeom prst="rect">
            <a:avLst/>
          </a:prstGeom>
        </p:spPr>
        <p:txBody>
          <a:bodyPr wrap="none">
            <a:spAutoFit/>
          </a:bodyPr>
          <a:lstStyle/>
          <a:p>
            <a:r>
              <a:rPr lang="fa-IR" sz="2000" dirty="0">
                <a:latin typeface="Amuzeh-New-Bold"/>
                <a:cs typeface="B Nazanin" panose="00000400000000000000" pitchFamily="2" charset="-78"/>
              </a:rPr>
              <a:t>ب  فناوری هسته ای</a:t>
            </a:r>
            <a:endParaRPr lang="fa-IR" sz="2000" dirty="0">
              <a:cs typeface="B Nazanin" panose="00000400000000000000" pitchFamily="2" charset="-78"/>
            </a:endParaRPr>
          </a:p>
        </p:txBody>
      </p:sp>
    </p:spTree>
    <p:extLst>
      <p:ext uri="{BB962C8B-B14F-4D97-AF65-F5344CB8AC3E}">
        <p14:creationId xmlns:p14="http://schemas.microsoft.com/office/powerpoint/2010/main" val="32584476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9"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9206" y="332656"/>
            <a:ext cx="8916038" cy="2677656"/>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تعیین چند فناوری برای یادسپاری</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با هم اندیشی در گروه خود، برای آسان شدن یادسپاریِ پنج کلمه،</a:t>
            </a:r>
          </a:p>
          <a:p>
            <a:pPr algn="just" rtl="1"/>
            <a:r>
              <a:rPr lang="fa-IR" sz="2400" dirty="0">
                <a:solidFill>
                  <a:srgbClr val="FF0000"/>
                </a:solidFill>
                <a:latin typeface="Amuzeh-New-Bold"/>
                <a:cs typeface="B Nazanin" panose="00000400000000000000" pitchFamily="2" charset="-78"/>
              </a:rPr>
              <a:t>[ زنبور، یک، نوآوری، گیاه، دانه ] </a:t>
            </a:r>
          </a:p>
          <a:p>
            <a:pPr algn="just" rtl="1"/>
            <a:r>
              <a:rPr lang="fa-IR" sz="2400" dirty="0">
                <a:latin typeface="Amuzeh-New-Bold"/>
                <a:cs typeface="B Nazanin" panose="00000400000000000000" pitchFamily="2" charset="-78"/>
              </a:rPr>
              <a:t>سه فناوری ارائه کنید و در جدول بنویسید.</a:t>
            </a:r>
          </a:p>
        </p:txBody>
      </p:sp>
      <p:pic>
        <p:nvPicPr>
          <p:cNvPr id="9" name="Picture 8"/>
          <p:cNvPicPr>
            <a:picLocks noChangeAspect="1"/>
          </p:cNvPicPr>
          <p:nvPr/>
        </p:nvPicPr>
        <p:blipFill>
          <a:blip r:embed="rId3"/>
          <a:stretch>
            <a:fillRect/>
          </a:stretch>
        </p:blipFill>
        <p:spPr>
          <a:xfrm>
            <a:off x="179512" y="4293096"/>
            <a:ext cx="8649365" cy="2020992"/>
          </a:xfrm>
          <a:prstGeom prst="rect">
            <a:avLst/>
          </a:prstGeom>
        </p:spPr>
      </p:pic>
      <p:sp>
        <p:nvSpPr>
          <p:cNvPr id="5" name="Rectangle 4"/>
          <p:cNvSpPr/>
          <p:nvPr/>
        </p:nvSpPr>
        <p:spPr>
          <a:xfrm>
            <a:off x="6273369" y="3390094"/>
            <a:ext cx="2555508" cy="523220"/>
          </a:xfrm>
          <a:prstGeom prst="rect">
            <a:avLst/>
          </a:prstGeom>
        </p:spPr>
        <p:txBody>
          <a:bodyPr wrap="none">
            <a:spAutoFit/>
          </a:bodyPr>
          <a:lstStyle/>
          <a:p>
            <a:pPr lvl="0"/>
            <a:r>
              <a:rPr lang="fa-IR" sz="2800" b="1" dirty="0">
                <a:solidFill>
                  <a:prstClr val="black"/>
                </a:solidFill>
                <a:cs typeface="B Nazanin" panose="00000400000000000000" pitchFamily="2" charset="-78"/>
              </a:rPr>
              <a:t>جواب در صفحه بعد</a:t>
            </a:r>
          </a:p>
        </p:txBody>
      </p:sp>
    </p:spTree>
    <p:extLst>
      <p:ext uri="{BB962C8B-B14F-4D97-AF65-F5344CB8AC3E}">
        <p14:creationId xmlns:p14="http://schemas.microsoft.com/office/powerpoint/2010/main" val="7172453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9206" y="332656"/>
            <a:ext cx="8916038" cy="1200329"/>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تعیین چند فناوری برای یادسپاری</a:t>
            </a:r>
          </a:p>
        </p:txBody>
      </p:sp>
      <p:graphicFrame>
        <p:nvGraphicFramePr>
          <p:cNvPr id="3" name="Table 2"/>
          <p:cNvGraphicFramePr>
            <a:graphicFrameLocks noGrp="1"/>
          </p:cNvGraphicFramePr>
          <p:nvPr>
            <p:extLst>
              <p:ext uri="{D42A27DB-BD31-4B8C-83A1-F6EECF244321}">
                <p14:modId xmlns:p14="http://schemas.microsoft.com/office/powerpoint/2010/main" val="452063441"/>
              </p:ext>
            </p:extLst>
          </p:nvPr>
        </p:nvGraphicFramePr>
        <p:xfrm>
          <a:off x="251520" y="188640"/>
          <a:ext cx="5376490" cy="6347800"/>
        </p:xfrm>
        <a:graphic>
          <a:graphicData uri="http://schemas.openxmlformats.org/drawingml/2006/table">
            <a:tbl>
              <a:tblPr/>
              <a:tblGrid>
                <a:gridCol w="5376490">
                  <a:extLst>
                    <a:ext uri="{9D8B030D-6E8A-4147-A177-3AD203B41FA5}">
                      <a16:colId xmlns:a16="http://schemas.microsoft.com/office/drawing/2014/main" val="1416717687"/>
                    </a:ext>
                  </a:extLst>
                </a:gridCol>
              </a:tblGrid>
              <a:tr h="635335">
                <a:tc>
                  <a:txBody>
                    <a:bodyPr/>
                    <a:lstStyle/>
                    <a:p>
                      <a:pPr algn="r"/>
                      <a:r>
                        <a:rPr lang="fa-IR" sz="2000" b="1" dirty="0">
                          <a:solidFill>
                            <a:srgbClr val="FF0000"/>
                          </a:solidFill>
                          <a:effectLst/>
                          <a:latin typeface="tahoma" panose="020B0604030504040204" pitchFamily="34" charset="0"/>
                          <a:cs typeface="B Koodak" panose="00000700000000000000" pitchFamily="2" charset="-78"/>
                          <a:hlinkClick r:id="rId3"/>
                        </a:rPr>
                        <a:t>توضیح</a:t>
                      </a:r>
                      <a:endParaRPr lang="fa-IR" sz="2000" dirty="0">
                        <a:effectLst/>
                        <a:cs typeface="B Koodak" panose="00000700000000000000" pitchFamily="2" charset="-78"/>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4137250"/>
                  </a:ext>
                </a:extLst>
              </a:tr>
              <a:tr h="1350088">
                <a:tc>
                  <a:txBody>
                    <a:bodyPr/>
                    <a:lstStyle/>
                    <a:p>
                      <a:pPr algn="r" rtl="1"/>
                      <a:r>
                        <a:rPr lang="fa-IR" sz="2000" dirty="0">
                          <a:solidFill>
                            <a:srgbClr val="0000FF"/>
                          </a:solidFill>
                          <a:effectLst/>
                          <a:latin typeface="tahoma" panose="020B0604030504040204" pitchFamily="34" charset="0"/>
                          <a:cs typeface="B Koodak" panose="00000700000000000000" pitchFamily="2" charset="-78"/>
                        </a:rPr>
                        <a:t>1- استفاده از فناوری سر واژه نویسی:</a:t>
                      </a:r>
                      <a:endParaRPr lang="fa-IR" sz="2000" dirty="0">
                        <a:effectLst/>
                        <a:cs typeface="B Koodak" panose="00000700000000000000" pitchFamily="2" charset="-78"/>
                      </a:endParaRPr>
                    </a:p>
                    <a:p>
                      <a:pPr algn="r" rtl="1"/>
                      <a:r>
                        <a:rPr lang="fa-IR" sz="2000" dirty="0">
                          <a:solidFill>
                            <a:srgbClr val="008000"/>
                          </a:solidFill>
                          <a:effectLst/>
                          <a:latin typeface="tahoma" panose="020B0604030504040204" pitchFamily="34" charset="0"/>
                          <a:cs typeface="B Koodak" panose="00000700000000000000" pitchFamily="2" charset="-78"/>
                        </a:rPr>
                        <a:t> واژه </a:t>
                      </a:r>
                      <a:r>
                        <a:rPr lang="fa-IR" sz="2000" dirty="0">
                          <a:solidFill>
                            <a:srgbClr val="FF0000"/>
                          </a:solidFill>
                          <a:effectLst/>
                          <a:latin typeface="tahoma" panose="020B0604030504040204" pitchFamily="34" charset="0"/>
                          <a:cs typeface="B Koodak" panose="00000700000000000000" pitchFamily="2" charset="-78"/>
                        </a:rPr>
                        <a:t>زندگی</a:t>
                      </a:r>
                      <a:endParaRPr lang="fa-IR" sz="2000" dirty="0">
                        <a:solidFill>
                          <a:srgbClr val="FF0000"/>
                        </a:solidFill>
                        <a:effectLst/>
                        <a:cs typeface="B Koodak" panose="00000700000000000000" pitchFamily="2" charset="-78"/>
                      </a:endParaRPr>
                    </a:p>
                    <a:p>
                      <a:pPr algn="r" rtl="1"/>
                      <a:r>
                        <a:rPr lang="fa-IR" sz="2000" b="1" dirty="0">
                          <a:solidFill>
                            <a:srgbClr val="FF0000"/>
                          </a:solidFill>
                          <a:effectLst/>
                          <a:latin typeface="tahoma" panose="020B0604030504040204" pitchFamily="34" charset="0"/>
                          <a:cs typeface="B Koodak" panose="00000700000000000000" pitchFamily="2" charset="-78"/>
                        </a:rPr>
                        <a:t> ز</a:t>
                      </a:r>
                      <a:r>
                        <a:rPr lang="fa-IR" sz="2000" dirty="0">
                          <a:effectLst/>
                          <a:latin typeface="tahoma" panose="020B0604030504040204" pitchFamily="34" charset="0"/>
                          <a:cs typeface="B Koodak" panose="00000700000000000000" pitchFamily="2" charset="-78"/>
                        </a:rPr>
                        <a:t>: زنبور </a:t>
                      </a:r>
                      <a:r>
                        <a:rPr lang="fa-IR" sz="2000" b="1" dirty="0">
                          <a:solidFill>
                            <a:srgbClr val="FF0000"/>
                          </a:solidFill>
                          <a:effectLst/>
                          <a:latin typeface="tahoma" panose="020B0604030504040204" pitchFamily="34" charset="0"/>
                          <a:cs typeface="B Koodak" panose="00000700000000000000" pitchFamily="2" charset="-78"/>
                        </a:rPr>
                        <a:t>ن</a:t>
                      </a:r>
                      <a:r>
                        <a:rPr lang="fa-IR" sz="2000" dirty="0">
                          <a:effectLst/>
                          <a:latin typeface="tahoma" panose="020B0604030504040204" pitchFamily="34" charset="0"/>
                          <a:cs typeface="B Koodak" panose="00000700000000000000" pitchFamily="2" charset="-78"/>
                        </a:rPr>
                        <a:t>: نوآوری </a:t>
                      </a:r>
                      <a:r>
                        <a:rPr lang="fa-IR" sz="2000" b="1" dirty="0">
                          <a:solidFill>
                            <a:srgbClr val="FF0000"/>
                          </a:solidFill>
                          <a:effectLst/>
                          <a:latin typeface="tahoma" panose="020B0604030504040204" pitchFamily="34" charset="0"/>
                          <a:cs typeface="B Koodak" panose="00000700000000000000" pitchFamily="2" charset="-78"/>
                        </a:rPr>
                        <a:t>د</a:t>
                      </a:r>
                      <a:r>
                        <a:rPr lang="fa-IR" sz="2000" dirty="0">
                          <a:effectLst/>
                          <a:latin typeface="tahoma" panose="020B0604030504040204" pitchFamily="34" charset="0"/>
                          <a:cs typeface="B Koodak" panose="00000700000000000000" pitchFamily="2" charset="-78"/>
                        </a:rPr>
                        <a:t>: دانه </a:t>
                      </a:r>
                      <a:r>
                        <a:rPr lang="fa-IR" sz="2000" b="1" dirty="0">
                          <a:solidFill>
                            <a:srgbClr val="FF0000"/>
                          </a:solidFill>
                          <a:effectLst/>
                          <a:latin typeface="tahoma" panose="020B0604030504040204" pitchFamily="34" charset="0"/>
                          <a:cs typeface="B Koodak" panose="00000700000000000000" pitchFamily="2" charset="-78"/>
                        </a:rPr>
                        <a:t>گ</a:t>
                      </a:r>
                      <a:r>
                        <a:rPr lang="fa-IR" sz="2000" dirty="0">
                          <a:effectLst/>
                          <a:latin typeface="tahoma" panose="020B0604030504040204" pitchFamily="34" charset="0"/>
                          <a:cs typeface="B Koodak" panose="00000700000000000000" pitchFamily="2" charset="-78"/>
                        </a:rPr>
                        <a:t>: گیاه </a:t>
                      </a:r>
                      <a:r>
                        <a:rPr lang="fa-IR" sz="2000" b="1" dirty="0">
                          <a:solidFill>
                            <a:srgbClr val="FF0000"/>
                          </a:solidFill>
                          <a:effectLst/>
                          <a:latin typeface="tahoma" panose="020B0604030504040204" pitchFamily="34" charset="0"/>
                          <a:cs typeface="B Koodak" panose="00000700000000000000" pitchFamily="2" charset="-78"/>
                        </a:rPr>
                        <a:t>ی</a:t>
                      </a:r>
                      <a:r>
                        <a:rPr lang="fa-IR" sz="2000" dirty="0">
                          <a:effectLst/>
                          <a:latin typeface="tahoma" panose="020B0604030504040204" pitchFamily="34" charset="0"/>
                          <a:cs typeface="B Koodak" panose="00000700000000000000" pitchFamily="2" charset="-78"/>
                        </a:rPr>
                        <a:t>: یک </a:t>
                      </a:r>
                      <a:endParaRPr lang="fa-IR" sz="2000" dirty="0">
                        <a:effectLst/>
                        <a:cs typeface="B Koodak" panose="00000700000000000000" pitchFamily="2" charset="-78"/>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3937105"/>
                  </a:ext>
                </a:extLst>
              </a:tr>
              <a:tr h="894897">
                <a:tc>
                  <a:txBody>
                    <a:bodyPr/>
                    <a:lstStyle/>
                    <a:p>
                      <a:pPr algn="r" rtl="1"/>
                      <a:r>
                        <a:rPr lang="fa-IR" sz="2000" dirty="0">
                          <a:solidFill>
                            <a:srgbClr val="0000FF"/>
                          </a:solidFill>
                          <a:effectLst/>
                          <a:latin typeface="tahoma" panose="020B0604030504040204" pitchFamily="34" charset="0"/>
                          <a:cs typeface="B Koodak" panose="00000700000000000000" pitchFamily="2" charset="-78"/>
                        </a:rPr>
                        <a:t>2- نوشتن جمله یا داستان کوتاه:</a:t>
                      </a:r>
                      <a:endParaRPr lang="fa-IR" sz="2000" dirty="0">
                        <a:effectLst/>
                        <a:cs typeface="B Koodak" panose="00000700000000000000" pitchFamily="2" charset="-78"/>
                      </a:endParaRPr>
                    </a:p>
                    <a:p>
                      <a:pPr algn="r" rtl="1"/>
                      <a:r>
                        <a:rPr lang="fa-IR" sz="2000" dirty="0">
                          <a:solidFill>
                            <a:srgbClr val="FF0000"/>
                          </a:solidFill>
                          <a:effectLst/>
                          <a:latin typeface="tahoma" panose="020B0604030504040204" pitchFamily="34" charset="0"/>
                          <a:cs typeface="B Koodak" panose="00000700000000000000" pitchFamily="2" charset="-78"/>
                        </a:rPr>
                        <a:t> یک زنبور </a:t>
                      </a:r>
                      <a:r>
                        <a:rPr lang="fa-IR" sz="2000" dirty="0">
                          <a:effectLst/>
                          <a:latin typeface="tahoma" panose="020B0604030504040204" pitchFamily="34" charset="0"/>
                          <a:cs typeface="B Koodak" panose="00000700000000000000" pitchFamily="2" charset="-78"/>
                        </a:rPr>
                        <a:t>با </a:t>
                      </a:r>
                      <a:r>
                        <a:rPr lang="fa-IR" sz="2000" dirty="0">
                          <a:solidFill>
                            <a:srgbClr val="FF0000"/>
                          </a:solidFill>
                          <a:effectLst/>
                          <a:latin typeface="tahoma" panose="020B0604030504040204" pitchFamily="34" charset="0"/>
                          <a:cs typeface="B Koodak" panose="00000700000000000000" pitchFamily="2" charset="-78"/>
                        </a:rPr>
                        <a:t>نوآوری دانه </a:t>
                      </a:r>
                      <a:r>
                        <a:rPr lang="fa-IR" sz="2000" dirty="0">
                          <a:effectLst/>
                          <a:latin typeface="tahoma" panose="020B0604030504040204" pitchFamily="34" charset="0"/>
                          <a:cs typeface="B Koodak" panose="00000700000000000000" pitchFamily="2" charset="-78"/>
                        </a:rPr>
                        <a:t>یک </a:t>
                      </a:r>
                      <a:r>
                        <a:rPr lang="fa-IR" sz="2000" dirty="0">
                          <a:solidFill>
                            <a:srgbClr val="FF0000"/>
                          </a:solidFill>
                          <a:effectLst/>
                          <a:latin typeface="tahoma" panose="020B0604030504040204" pitchFamily="34" charset="0"/>
                          <a:cs typeface="B Koodak" panose="00000700000000000000" pitchFamily="2" charset="-78"/>
                        </a:rPr>
                        <a:t>گیاه </a:t>
                      </a:r>
                      <a:r>
                        <a:rPr lang="fa-IR" sz="2000" dirty="0">
                          <a:effectLst/>
                          <a:latin typeface="tahoma" panose="020B0604030504040204" pitchFamily="34" charset="0"/>
                          <a:cs typeface="B Koodak" panose="00000700000000000000" pitchFamily="2" charset="-78"/>
                        </a:rPr>
                        <a:t>را به شکل کندو در می آورد.</a:t>
                      </a:r>
                      <a:endParaRPr lang="fa-IR" sz="2000" dirty="0">
                        <a:effectLst/>
                        <a:cs typeface="B Koodak" panose="00000700000000000000" pitchFamily="2" charset="-78"/>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2005314"/>
                  </a:ext>
                </a:extLst>
              </a:tr>
              <a:tr h="1429504">
                <a:tc>
                  <a:txBody>
                    <a:bodyPr/>
                    <a:lstStyle/>
                    <a:p>
                      <a:pPr algn="r" rtl="1"/>
                      <a:r>
                        <a:rPr lang="fa-IR" sz="2000" dirty="0">
                          <a:solidFill>
                            <a:srgbClr val="0000FF"/>
                          </a:solidFill>
                          <a:effectLst/>
                          <a:latin typeface="tahoma" panose="020B0604030504040204" pitchFamily="34" charset="0"/>
                          <a:cs typeface="B Koodak" panose="00000700000000000000" pitchFamily="2" charset="-78"/>
                        </a:rPr>
                        <a:t>3- نوشتن یک شعر</a:t>
                      </a:r>
                      <a:r>
                        <a:rPr lang="fa-IR" sz="2000" dirty="0">
                          <a:solidFill>
                            <a:srgbClr val="FF0000"/>
                          </a:solidFill>
                          <a:effectLst/>
                          <a:latin typeface="tahoma" panose="020B0604030504040204" pitchFamily="34" charset="0"/>
                          <a:cs typeface="B Koodak" panose="00000700000000000000" pitchFamily="2" charset="-78"/>
                        </a:rPr>
                        <a:t> </a:t>
                      </a:r>
                      <a:endParaRPr lang="fa-IR" sz="2000" dirty="0">
                        <a:effectLst/>
                        <a:cs typeface="B Koodak" panose="00000700000000000000" pitchFamily="2" charset="-78"/>
                      </a:endParaRPr>
                    </a:p>
                    <a:p>
                      <a:pPr algn="r" rtl="1"/>
                      <a:r>
                        <a:rPr lang="fa-IR" sz="2000" dirty="0">
                          <a:solidFill>
                            <a:srgbClr val="FF0000"/>
                          </a:solidFill>
                          <a:effectLst/>
                          <a:latin typeface="tahoma" panose="020B0604030504040204" pitchFamily="34" charset="0"/>
                          <a:cs typeface="B Koodak" panose="00000700000000000000" pitchFamily="2" charset="-78"/>
                        </a:rPr>
                        <a:t> یک زنبور</a:t>
                      </a:r>
                      <a:r>
                        <a:rPr lang="fa-IR" sz="2000" dirty="0">
                          <a:effectLst/>
                          <a:latin typeface="tahoma" panose="020B0604030504040204" pitchFamily="34" charset="0"/>
                          <a:cs typeface="B Koodak" panose="00000700000000000000" pitchFamily="2" charset="-78"/>
                        </a:rPr>
                        <a:t> توانا، با </a:t>
                      </a:r>
                      <a:r>
                        <a:rPr lang="fa-IR" sz="2000" dirty="0">
                          <a:solidFill>
                            <a:srgbClr val="FF0000"/>
                          </a:solidFill>
                          <a:effectLst/>
                          <a:latin typeface="tahoma" panose="020B0604030504040204" pitchFamily="34" charset="0"/>
                          <a:cs typeface="B Koodak" panose="00000700000000000000" pitchFamily="2" charset="-78"/>
                        </a:rPr>
                        <a:t>نوآوری</a:t>
                      </a:r>
                      <a:r>
                        <a:rPr lang="fa-IR" sz="2000" dirty="0">
                          <a:effectLst/>
                          <a:latin typeface="tahoma" panose="020B0604030504040204" pitchFamily="34" charset="0"/>
                          <a:cs typeface="B Koodak" panose="00000700000000000000" pitchFamily="2" charset="-78"/>
                        </a:rPr>
                        <a:t> خود</a:t>
                      </a:r>
                      <a:endParaRPr lang="fa-IR" sz="2000" dirty="0">
                        <a:effectLst/>
                        <a:cs typeface="B Koodak" panose="00000700000000000000" pitchFamily="2" charset="-78"/>
                      </a:endParaRPr>
                    </a:p>
                    <a:p>
                      <a:pPr algn="r" rtl="1"/>
                      <a:r>
                        <a:rPr lang="fa-IR" sz="2000" dirty="0">
                          <a:solidFill>
                            <a:srgbClr val="000000"/>
                          </a:solidFill>
                          <a:effectLst/>
                          <a:latin typeface="tahoma" panose="020B0604030504040204" pitchFamily="34" charset="0"/>
                          <a:cs typeface="B Koodak" panose="00000700000000000000" pitchFamily="2" charset="-78"/>
                        </a:rPr>
                        <a:t> با</a:t>
                      </a:r>
                      <a:r>
                        <a:rPr lang="fa-IR" sz="2000" dirty="0">
                          <a:solidFill>
                            <a:srgbClr val="FF0000"/>
                          </a:solidFill>
                          <a:effectLst/>
                          <a:latin typeface="tahoma" panose="020B0604030504040204" pitchFamily="34" charset="0"/>
                          <a:cs typeface="B Koodak" panose="00000700000000000000" pitchFamily="2" charset="-78"/>
                        </a:rPr>
                        <a:t> دانه</a:t>
                      </a:r>
                      <a:r>
                        <a:rPr lang="fa-IR" sz="2000" dirty="0">
                          <a:effectLst/>
                          <a:latin typeface="tahoma" panose="020B0604030504040204" pitchFamily="34" charset="0"/>
                          <a:cs typeface="B Koodak" panose="00000700000000000000" pitchFamily="2" charset="-78"/>
                        </a:rPr>
                        <a:t> های </a:t>
                      </a:r>
                      <a:r>
                        <a:rPr lang="fa-IR" sz="2000" dirty="0">
                          <a:solidFill>
                            <a:srgbClr val="FF0000"/>
                          </a:solidFill>
                          <a:effectLst/>
                          <a:latin typeface="tahoma" panose="020B0604030504040204" pitchFamily="34" charset="0"/>
                          <a:cs typeface="B Koodak" panose="00000700000000000000" pitchFamily="2" charset="-78"/>
                        </a:rPr>
                        <a:t>گیاه</a:t>
                      </a:r>
                      <a:r>
                        <a:rPr lang="fa-IR" sz="2000" dirty="0">
                          <a:effectLst/>
                          <a:latin typeface="tahoma" panose="020B0604030504040204" pitchFamily="34" charset="0"/>
                          <a:cs typeface="B Koodak" panose="00000700000000000000" pitchFamily="2" charset="-78"/>
                        </a:rPr>
                        <a:t> کندویش را می سازد</a:t>
                      </a:r>
                      <a:endParaRPr lang="fa-IR" sz="2000" dirty="0">
                        <a:effectLst/>
                        <a:cs typeface="B Koodak" panose="00000700000000000000" pitchFamily="2" charset="-78"/>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0272284"/>
                  </a:ext>
                </a:extLst>
              </a:tr>
              <a:tr h="2037976">
                <a:tc>
                  <a:txBody>
                    <a:bodyPr/>
                    <a:lstStyle/>
                    <a:p>
                      <a:pPr algn="r"/>
                      <a:r>
                        <a:rPr lang="fa-IR" sz="2000" dirty="0">
                          <a:solidFill>
                            <a:srgbClr val="0000FF"/>
                          </a:solidFill>
                          <a:effectLst/>
                          <a:latin typeface="tahoma" panose="020B0604030504040204" pitchFamily="34" charset="0"/>
                          <a:cs typeface="B Koodak" panose="00000700000000000000" pitchFamily="2" charset="-78"/>
                        </a:rPr>
                        <a:t>4- استفاده از یک </a:t>
                      </a:r>
                      <a:r>
                        <a:rPr lang="fa-IR" sz="2000" dirty="0">
                          <a:solidFill>
                            <a:srgbClr val="0000FF"/>
                          </a:solidFill>
                          <a:effectLst/>
                          <a:latin typeface="tahoma" panose="020B0604030504040204" pitchFamily="34" charset="0"/>
                          <a:cs typeface="B Koodak" panose="00000700000000000000" pitchFamily="2" charset="-78"/>
                          <a:hlinkClick r:id="rId3"/>
                        </a:rPr>
                        <a:t>نقاشی </a:t>
                      </a:r>
                      <a:r>
                        <a:rPr lang="fa-IR" sz="2000" dirty="0">
                          <a:solidFill>
                            <a:srgbClr val="0000FF"/>
                          </a:solidFill>
                          <a:effectLst/>
                          <a:latin typeface="tahoma" panose="020B0604030504040204" pitchFamily="34" charset="0"/>
                          <a:cs typeface="B Koodak" panose="00000700000000000000" pitchFamily="2" charset="-78"/>
                        </a:rPr>
                        <a:t>و تصویر</a:t>
                      </a:r>
                      <a:endParaRPr lang="fa-IR" sz="2000" dirty="0">
                        <a:effectLst/>
                        <a:cs typeface="B Koodak" panose="00000700000000000000" pitchFamily="2" charset="-78"/>
                      </a:endParaRPr>
                    </a:p>
                    <a:p>
                      <a:pPr algn="r"/>
                      <a:br>
                        <a:rPr lang="fa-IR" sz="2000" dirty="0">
                          <a:effectLst/>
                          <a:cs typeface="B Koodak" panose="00000700000000000000" pitchFamily="2" charset="-78"/>
                        </a:rPr>
                      </a:br>
                      <a:endParaRPr lang="fa-IR" sz="2000" dirty="0">
                        <a:effectLst/>
                        <a:cs typeface="B Koodak" panose="00000700000000000000" pitchFamily="2" charset="-78"/>
                      </a:endParaRPr>
                    </a:p>
                    <a:p>
                      <a:pPr algn="r"/>
                      <a:endParaRPr lang="fa-IR" sz="2000" dirty="0">
                        <a:effectLst/>
                        <a:cs typeface="B Koodak" panose="00000700000000000000" pitchFamily="2" charset="-78"/>
                      </a:endParaRPr>
                    </a:p>
                    <a:p>
                      <a:pPr algn="r"/>
                      <a:endParaRPr lang="fa-IR" sz="2000" dirty="0">
                        <a:effectLst/>
                        <a:cs typeface="B Koodak" panose="00000700000000000000" pitchFamily="2" charset="-78"/>
                      </a:endParaRPr>
                    </a:p>
                    <a:p>
                      <a:pPr algn="r"/>
                      <a:endParaRPr lang="fa-IR" sz="2000" dirty="0">
                        <a:effectLst/>
                        <a:cs typeface="B Koodak" panose="00000700000000000000" pitchFamily="2" charset="-78"/>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9324335"/>
                  </a:ext>
                </a:extLst>
              </a:tr>
            </a:tbl>
          </a:graphicData>
        </a:graphic>
      </p:graphicFrame>
      <p:pic>
        <p:nvPicPr>
          <p:cNvPr id="12289" name="Picture 1" descr="کارکلاسی صفحه 9 کاروفناوری هفتم تعیین چند فناوری برای یادسپار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42" y="4581128"/>
            <a:ext cx="2232248" cy="18527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126720" y="3355798"/>
            <a:ext cx="1770036" cy="461665"/>
          </a:xfrm>
          <a:prstGeom prst="rect">
            <a:avLst/>
          </a:prstGeom>
        </p:spPr>
        <p:txBody>
          <a:bodyPr wrap="none">
            <a:spAutoFit/>
          </a:bodyPr>
          <a:lstStyle/>
          <a:p>
            <a:pPr lvl="0"/>
            <a:r>
              <a:rPr lang="fa-IR" sz="2400" b="1" dirty="0">
                <a:solidFill>
                  <a:prstClr val="black"/>
                </a:solidFill>
                <a:cs typeface="B Nazanin" panose="00000400000000000000" pitchFamily="2" charset="-78"/>
                <a:hlinkClick r:id="rId5"/>
              </a:rPr>
              <a:t>جواب در سایت</a:t>
            </a:r>
            <a:endParaRPr lang="fa-IR" sz="2400" b="1" dirty="0">
              <a:solidFill>
                <a:prstClr val="black"/>
              </a:solidFill>
              <a:cs typeface="B Nazanin" panose="00000400000000000000" pitchFamily="2" charset="-78"/>
            </a:endParaRPr>
          </a:p>
        </p:txBody>
      </p:sp>
    </p:spTree>
    <p:extLst>
      <p:ext uri="{BB962C8B-B14F-4D97-AF65-F5344CB8AC3E}">
        <p14:creationId xmlns:p14="http://schemas.microsoft.com/office/powerpoint/2010/main" val="40915038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548680"/>
            <a:ext cx="8640960" cy="3416320"/>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انواع فناوری: </a:t>
            </a:r>
          </a:p>
          <a:p>
            <a:pPr algn="just" rtl="1"/>
            <a:r>
              <a:rPr lang="fa-IR" sz="2400" dirty="0">
                <a:latin typeface="Amuzeh-New-Bold"/>
                <a:cs typeface="B Nazanin" panose="00000400000000000000" pitchFamily="2" charset="-78"/>
              </a:rPr>
              <a:t>فناوری از نظر پیچیدگی به سه سطح ساده، متوسط و پیشرفته تقسیم بندی می شود. برخی از فناوری ها عبارت اند از فناوری ارتباطات و اطلاعات، فناوری نانو، فناوری فضایی و زیست فناوری. با شناخت و کاربرد درست فناوری ها، می توان آ نها را برای زندگی سودمندتر کرد.</a:t>
            </a:r>
          </a:p>
          <a:p>
            <a:pPr algn="just" rtl="1"/>
            <a:endParaRPr lang="fa-IR" sz="2400" b="1" dirty="0">
              <a:solidFill>
                <a:srgbClr val="FF0000"/>
              </a:solidFill>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کارکلاسی</a:t>
            </a:r>
          </a:p>
          <a:p>
            <a:pPr algn="just" rtl="1"/>
            <a:r>
              <a:rPr lang="fa-IR" sz="2400" dirty="0">
                <a:latin typeface="Amuzeh-New-Bold"/>
                <a:cs typeface="B Nazanin" panose="00000400000000000000" pitchFamily="2" charset="-78"/>
              </a:rPr>
              <a:t>بیان چند راه حل برای پیشرفت کشور</a:t>
            </a:r>
          </a:p>
          <a:p>
            <a:pPr algn="just" rtl="1"/>
            <a:r>
              <a:rPr lang="fa-IR" sz="2400" dirty="0">
                <a:latin typeface="Amuzeh-New-Bold"/>
                <a:cs typeface="B Nazanin" panose="00000400000000000000" pitchFamily="2" charset="-78"/>
              </a:rPr>
              <a:t>به صورت گروهی برای پیشرفت کشور در بخش فناوری، راه حل هایی را ارائه دهید و درجدول بنویسید.</a:t>
            </a:r>
          </a:p>
        </p:txBody>
      </p:sp>
      <p:pic>
        <p:nvPicPr>
          <p:cNvPr id="3" name="Picture 2"/>
          <p:cNvPicPr>
            <a:picLocks noChangeAspect="1"/>
          </p:cNvPicPr>
          <p:nvPr/>
        </p:nvPicPr>
        <p:blipFill>
          <a:blip r:embed="rId3"/>
          <a:stretch>
            <a:fillRect/>
          </a:stretch>
        </p:blipFill>
        <p:spPr>
          <a:xfrm>
            <a:off x="251520" y="3965000"/>
            <a:ext cx="6283882" cy="2560017"/>
          </a:xfrm>
          <a:prstGeom prst="rect">
            <a:avLst/>
          </a:prstGeom>
        </p:spPr>
      </p:pic>
      <p:sp>
        <p:nvSpPr>
          <p:cNvPr id="5" name="Rectangle 4"/>
          <p:cNvSpPr/>
          <p:nvPr/>
        </p:nvSpPr>
        <p:spPr>
          <a:xfrm>
            <a:off x="6676809" y="4365104"/>
            <a:ext cx="2215671" cy="461665"/>
          </a:xfrm>
          <a:prstGeom prst="rect">
            <a:avLst/>
          </a:prstGeom>
        </p:spPr>
        <p:txBody>
          <a:bodyPr wrap="none">
            <a:spAutoFit/>
          </a:bodyPr>
          <a:lstStyle/>
          <a:p>
            <a:pPr lvl="0"/>
            <a:r>
              <a:rPr lang="fa-IR" sz="2400" b="1" dirty="0">
                <a:solidFill>
                  <a:prstClr val="black"/>
                </a:solidFill>
                <a:cs typeface="B Nazanin" panose="00000400000000000000" pitchFamily="2" charset="-78"/>
              </a:rPr>
              <a:t>جواب در صفحه بعد</a:t>
            </a:r>
          </a:p>
        </p:txBody>
      </p:sp>
    </p:spTree>
    <p:extLst>
      <p:ext uri="{BB962C8B-B14F-4D97-AF65-F5344CB8AC3E}">
        <p14:creationId xmlns:p14="http://schemas.microsoft.com/office/powerpoint/2010/main" val="3688681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6228183" y="404664"/>
            <a:ext cx="2679673" cy="3046988"/>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p>
          <a:p>
            <a:pPr algn="just" rtl="1"/>
            <a:endParaRPr lang="fa-IR" sz="2400" b="1" dirty="0">
              <a:solidFill>
                <a:srgbClr val="FF0000"/>
              </a:solidFill>
              <a:latin typeface="Amuzeh-New-Bold"/>
              <a:cs typeface="B Nazanin" panose="00000400000000000000" pitchFamily="2" charset="-78"/>
            </a:endParaRPr>
          </a:p>
          <a:p>
            <a:pPr algn="just" rtl="1"/>
            <a:r>
              <a:rPr lang="fa-IR" sz="2400" dirty="0">
                <a:latin typeface="Amuzeh-New-Bold"/>
                <a:cs typeface="B Nazanin" panose="00000400000000000000" pitchFamily="2" charset="-78"/>
              </a:rPr>
              <a:t>بیان چند راه حل برای پیشرفت کشور به صورت گروهی برای پیشرفت کشور در بخش فناوری، راه حل هایی را ارائه دهید و درجدول بنویسید.</a:t>
            </a:r>
          </a:p>
        </p:txBody>
      </p:sp>
      <p:sp>
        <p:nvSpPr>
          <p:cNvPr id="6" name="Rectangle 5"/>
          <p:cNvSpPr/>
          <p:nvPr/>
        </p:nvSpPr>
        <p:spPr>
          <a:xfrm>
            <a:off x="7137821" y="6021288"/>
            <a:ext cx="1770036" cy="461665"/>
          </a:xfrm>
          <a:prstGeom prst="rect">
            <a:avLst/>
          </a:prstGeom>
        </p:spPr>
        <p:txBody>
          <a:bodyPr wrap="none">
            <a:spAutoFit/>
          </a:bodyPr>
          <a:lstStyle/>
          <a:p>
            <a:pPr lvl="0"/>
            <a:r>
              <a:rPr lang="fa-IR" sz="2400" b="1" dirty="0">
                <a:solidFill>
                  <a:prstClr val="black"/>
                </a:solidFill>
                <a:cs typeface="B Nazanin" panose="00000400000000000000" pitchFamily="2" charset="-78"/>
                <a:hlinkClick r:id="rId3"/>
              </a:rPr>
              <a:t>جواب در سایت</a:t>
            </a:r>
            <a:endParaRPr lang="fa-IR" sz="2400" b="1" dirty="0">
              <a:solidFill>
                <a:prstClr val="black"/>
              </a:solidFill>
              <a:cs typeface="B Nazanin"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831002618"/>
              </p:ext>
            </p:extLst>
          </p:nvPr>
        </p:nvGraphicFramePr>
        <p:xfrm>
          <a:off x="251519" y="218299"/>
          <a:ext cx="5976663" cy="6352219"/>
        </p:xfrm>
        <a:graphic>
          <a:graphicData uri="http://schemas.openxmlformats.org/drawingml/2006/table">
            <a:tbl>
              <a:tblPr rtl="1"/>
              <a:tblGrid>
                <a:gridCol w="704994">
                  <a:extLst>
                    <a:ext uri="{9D8B030D-6E8A-4147-A177-3AD203B41FA5}">
                      <a16:colId xmlns:a16="http://schemas.microsoft.com/office/drawing/2014/main" val="1813706407"/>
                    </a:ext>
                  </a:extLst>
                </a:gridCol>
                <a:gridCol w="5271669">
                  <a:extLst>
                    <a:ext uri="{9D8B030D-6E8A-4147-A177-3AD203B41FA5}">
                      <a16:colId xmlns:a16="http://schemas.microsoft.com/office/drawing/2014/main" val="313654416"/>
                    </a:ext>
                  </a:extLst>
                </a:gridCol>
              </a:tblGrid>
              <a:tr h="559117">
                <a:tc>
                  <a:txBody>
                    <a:bodyPr/>
                    <a:lstStyle/>
                    <a:p>
                      <a:pPr algn="ctr" rtl="1"/>
                      <a:r>
                        <a:rPr lang="fa-IR" sz="2000" dirty="0">
                          <a:solidFill>
                            <a:srgbClr val="0000FF"/>
                          </a:solidFill>
                          <a:effectLst/>
                          <a:latin typeface="tahoma" panose="020B0604030504040204" pitchFamily="34" charset="0"/>
                          <a:cs typeface="B Koodak" panose="00000700000000000000" pitchFamily="2" charset="-78"/>
                        </a:rPr>
                        <a:t>ردیف</a:t>
                      </a:r>
                      <a:endParaRPr lang="fa-IR" sz="2000" dirty="0">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rtl="1"/>
                      <a:r>
                        <a:rPr lang="fa-IR" sz="2000" dirty="0">
                          <a:solidFill>
                            <a:srgbClr val="0000FF"/>
                          </a:solidFill>
                          <a:effectLst/>
                          <a:latin typeface="tahoma" panose="020B0604030504040204" pitchFamily="34" charset="0"/>
                          <a:cs typeface="B Koodak" panose="00000700000000000000" pitchFamily="2" charset="-78"/>
                        </a:rPr>
                        <a:t>   نمونه‌</a:t>
                      </a:r>
                      <a:endParaRPr lang="fa-IR" sz="2000" dirty="0">
                        <a:effectLst/>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0013923"/>
                  </a:ext>
                </a:extLst>
              </a:tr>
              <a:tr h="559117">
                <a:tc>
                  <a:txBody>
                    <a:bodyPr/>
                    <a:lstStyle/>
                    <a:p>
                      <a:pPr algn="ctr" rtl="1"/>
                      <a:r>
                        <a:rPr lang="fa-IR" sz="2000">
                          <a:solidFill>
                            <a:srgbClr val="FF0000"/>
                          </a:solidFill>
                          <a:effectLst/>
                          <a:latin typeface="tahoma" panose="020B0604030504040204" pitchFamily="34" charset="0"/>
                          <a:cs typeface="B Koodak" panose="00000700000000000000" pitchFamily="2" charset="-78"/>
                        </a:rPr>
                        <a:t>1</a:t>
                      </a:r>
                      <a:endParaRPr lang="fa-IR" sz="2000">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rtl="1"/>
                      <a:r>
                        <a:rPr lang="fa-IR" sz="2000" dirty="0">
                          <a:effectLst/>
                          <a:latin typeface="tahoma" panose="020B0604030504040204" pitchFamily="34" charset="0"/>
                          <a:cs typeface="B Koodak" panose="00000700000000000000" pitchFamily="2" charset="-78"/>
                        </a:rPr>
                        <a:t> تحقیق و کار در زمینه فناوری های هوا و فضا</a:t>
                      </a:r>
                      <a:endParaRPr lang="fa-IR" sz="2000" dirty="0">
                        <a:effectLst/>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5971311"/>
                  </a:ext>
                </a:extLst>
              </a:tr>
              <a:tr h="559117">
                <a:tc>
                  <a:txBody>
                    <a:bodyPr/>
                    <a:lstStyle/>
                    <a:p>
                      <a:pPr algn="ctr" rtl="1"/>
                      <a:r>
                        <a:rPr lang="fa-IR" sz="2000" dirty="0">
                          <a:solidFill>
                            <a:srgbClr val="FF0000"/>
                          </a:solidFill>
                          <a:effectLst/>
                          <a:latin typeface="tahoma" panose="020B0604030504040204" pitchFamily="34" charset="0"/>
                          <a:cs typeface="B Koodak" panose="00000700000000000000" pitchFamily="2" charset="-78"/>
                        </a:rPr>
                        <a:t>2</a:t>
                      </a:r>
                      <a:endParaRPr lang="fa-IR" sz="2000" dirty="0">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rtl="1"/>
                      <a:r>
                        <a:rPr lang="fa-IR" sz="2000" dirty="0">
                          <a:effectLst/>
                          <a:latin typeface="tahoma" panose="020B0604030504040204" pitchFamily="34" charset="0"/>
                          <a:cs typeface="B Koodak" panose="00000700000000000000" pitchFamily="2" charset="-78"/>
                        </a:rPr>
                        <a:t> پیشرفت در فناوری هسته ای</a:t>
                      </a:r>
                      <a:endParaRPr lang="fa-IR" sz="2000" dirty="0">
                        <a:effectLst/>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9499883"/>
                  </a:ext>
                </a:extLst>
              </a:tr>
              <a:tr h="559117">
                <a:tc>
                  <a:txBody>
                    <a:bodyPr/>
                    <a:lstStyle/>
                    <a:p>
                      <a:pPr algn="ctr" rtl="1"/>
                      <a:r>
                        <a:rPr lang="fa-IR" sz="2000" dirty="0">
                          <a:solidFill>
                            <a:srgbClr val="FF0000"/>
                          </a:solidFill>
                          <a:effectLst/>
                          <a:latin typeface="tahoma" panose="020B0604030504040204" pitchFamily="34" charset="0"/>
                          <a:cs typeface="B Koodak" panose="00000700000000000000" pitchFamily="2" charset="-78"/>
                        </a:rPr>
                        <a:t>3</a:t>
                      </a:r>
                      <a:endParaRPr lang="fa-IR" sz="2000" dirty="0">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rtl="1"/>
                      <a:r>
                        <a:rPr lang="fa-IR" sz="2000" dirty="0">
                          <a:effectLst/>
                          <a:latin typeface="tahoma" panose="020B0604030504040204" pitchFamily="34" charset="0"/>
                          <a:cs typeface="B Koodak" panose="00000700000000000000" pitchFamily="2" charset="-78"/>
                        </a:rPr>
                        <a:t> </a:t>
                      </a:r>
                      <a:r>
                        <a:rPr lang="fa-IR" sz="2000" dirty="0">
                          <a:effectLst/>
                          <a:latin typeface="tahoma" panose="020B0604030504040204" pitchFamily="34" charset="0"/>
                          <a:cs typeface="B Koodak" panose="00000700000000000000" pitchFamily="2" charset="-78"/>
                          <a:hlinkClick r:id="rId4"/>
                        </a:rPr>
                        <a:t>تحقیق و کار در زمینه فناوری های پزشکی و بهداشتی جهت تولید دارو  و کشف روش های نو درمان</a:t>
                      </a:r>
                      <a:endParaRPr lang="fa-IR" sz="2000" dirty="0">
                        <a:effectLst/>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1135641"/>
                  </a:ext>
                </a:extLst>
              </a:tr>
              <a:tr h="559117">
                <a:tc>
                  <a:txBody>
                    <a:bodyPr/>
                    <a:lstStyle/>
                    <a:p>
                      <a:pPr algn="ctr" rtl="1"/>
                      <a:r>
                        <a:rPr lang="fa-IR" sz="2000">
                          <a:solidFill>
                            <a:srgbClr val="FF0000"/>
                          </a:solidFill>
                          <a:effectLst/>
                          <a:latin typeface="tahoma" panose="020B0604030504040204" pitchFamily="34" charset="0"/>
                          <a:cs typeface="B Koodak" panose="00000700000000000000" pitchFamily="2" charset="-78"/>
                        </a:rPr>
                        <a:t>4</a:t>
                      </a:r>
                      <a:endParaRPr lang="fa-IR" sz="2000">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rtl="1"/>
                      <a:r>
                        <a:rPr lang="fa-IR" sz="2000" dirty="0">
                          <a:effectLst/>
                          <a:latin typeface="tahoma" panose="020B0604030504040204" pitchFamily="34" charset="0"/>
                          <a:cs typeface="B Koodak" panose="00000700000000000000" pitchFamily="2" charset="-78"/>
                        </a:rPr>
                        <a:t> کار و سرمایه گذاری و پیشرفت در فناوری های زیست محیطی</a:t>
                      </a:r>
                      <a:endParaRPr lang="fa-IR" sz="2000" dirty="0">
                        <a:effectLst/>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350572"/>
                  </a:ext>
                </a:extLst>
              </a:tr>
              <a:tr h="559117">
                <a:tc>
                  <a:txBody>
                    <a:bodyPr/>
                    <a:lstStyle/>
                    <a:p>
                      <a:pPr algn="ctr" rtl="1"/>
                      <a:r>
                        <a:rPr lang="fa-IR" sz="2000">
                          <a:solidFill>
                            <a:srgbClr val="FF0000"/>
                          </a:solidFill>
                          <a:effectLst/>
                          <a:latin typeface="tahoma" panose="020B0604030504040204" pitchFamily="34" charset="0"/>
                          <a:cs typeface="B Koodak" panose="00000700000000000000" pitchFamily="2" charset="-78"/>
                        </a:rPr>
                        <a:t>5</a:t>
                      </a:r>
                      <a:endParaRPr lang="fa-IR" sz="2000">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rtl="1"/>
                      <a:r>
                        <a:rPr lang="fa-IR" sz="2000" dirty="0">
                          <a:effectLst/>
                          <a:latin typeface="tahoma" panose="020B0604030504040204" pitchFamily="34" charset="0"/>
                          <a:cs typeface="B Koodak" panose="00000700000000000000" pitchFamily="2" charset="-78"/>
                        </a:rPr>
                        <a:t> پیشرفت و انجام کار دقیق و بدون توقف در فناوری موشکی و نظامی</a:t>
                      </a:r>
                      <a:endParaRPr lang="fa-IR" sz="2000" dirty="0">
                        <a:effectLst/>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069366"/>
                  </a:ext>
                </a:extLst>
              </a:tr>
              <a:tr h="559117">
                <a:tc>
                  <a:txBody>
                    <a:bodyPr/>
                    <a:lstStyle/>
                    <a:p>
                      <a:pPr algn="ctr" rtl="1"/>
                      <a:r>
                        <a:rPr lang="fa-IR" sz="2000">
                          <a:solidFill>
                            <a:srgbClr val="FF0000"/>
                          </a:solidFill>
                          <a:effectLst/>
                          <a:latin typeface="tahoma" panose="020B0604030504040204" pitchFamily="34" charset="0"/>
                          <a:cs typeface="B Koodak" panose="00000700000000000000" pitchFamily="2" charset="-78"/>
                        </a:rPr>
                        <a:t>6</a:t>
                      </a:r>
                      <a:endParaRPr lang="fa-IR" sz="2000">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rtl="1"/>
                      <a:r>
                        <a:rPr lang="fa-IR" sz="2000" dirty="0">
                          <a:effectLst/>
                          <a:latin typeface="tahoma" panose="020B0604030504040204" pitchFamily="34" charset="0"/>
                          <a:cs typeface="B Koodak" panose="00000700000000000000" pitchFamily="2" charset="-78"/>
                        </a:rPr>
                        <a:t> کار و تحقیق در فناوری نانو تکنولوژی</a:t>
                      </a:r>
                      <a:endParaRPr lang="fa-IR" sz="2000" dirty="0">
                        <a:effectLst/>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3565487"/>
                  </a:ext>
                </a:extLst>
              </a:tr>
              <a:tr h="559117">
                <a:tc>
                  <a:txBody>
                    <a:bodyPr/>
                    <a:lstStyle/>
                    <a:p>
                      <a:pPr algn="ctr" rtl="1"/>
                      <a:r>
                        <a:rPr lang="fa-IR" sz="2000">
                          <a:solidFill>
                            <a:srgbClr val="FF0000"/>
                          </a:solidFill>
                          <a:effectLst/>
                          <a:latin typeface="tahoma" panose="020B0604030504040204" pitchFamily="34" charset="0"/>
                          <a:cs typeface="B Koodak" panose="00000700000000000000" pitchFamily="2" charset="-78"/>
                        </a:rPr>
                        <a:t>7</a:t>
                      </a:r>
                      <a:endParaRPr lang="fa-IR" sz="2000">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rtl="1"/>
                      <a:r>
                        <a:rPr lang="fa-IR" sz="2000" dirty="0">
                          <a:effectLst/>
                          <a:latin typeface="tahoma" panose="020B0604030504040204" pitchFamily="34" charset="0"/>
                          <a:cs typeface="B Koodak" panose="00000700000000000000" pitchFamily="2" charset="-78"/>
                        </a:rPr>
                        <a:t>کار و تحقیق در زمینه تولید بهینه و پربازده محصولات کشاورزی</a:t>
                      </a:r>
                      <a:endParaRPr lang="fa-IR" sz="2000" dirty="0">
                        <a:effectLst/>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199777"/>
                  </a:ext>
                </a:extLst>
              </a:tr>
              <a:tr h="559117">
                <a:tc>
                  <a:txBody>
                    <a:bodyPr/>
                    <a:lstStyle/>
                    <a:p>
                      <a:pPr algn="ctr" rtl="1"/>
                      <a:r>
                        <a:rPr lang="fa-IR" sz="2000">
                          <a:solidFill>
                            <a:srgbClr val="FF0000"/>
                          </a:solidFill>
                          <a:effectLst/>
                          <a:latin typeface="tahoma" panose="020B0604030504040204" pitchFamily="34" charset="0"/>
                          <a:cs typeface="B Koodak" panose="00000700000000000000" pitchFamily="2" charset="-78"/>
                        </a:rPr>
                        <a:t>8</a:t>
                      </a:r>
                      <a:endParaRPr lang="fa-IR" sz="2000">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rtl="1"/>
                      <a:r>
                        <a:rPr lang="fa-IR" sz="2000" dirty="0">
                          <a:effectLst/>
                          <a:latin typeface="tahoma" panose="020B0604030504040204" pitchFamily="34" charset="0"/>
                          <a:cs typeface="B Koodak" panose="00000700000000000000" pitchFamily="2" charset="-78"/>
                          <a:hlinkClick r:id="rId4"/>
                        </a:rPr>
                        <a:t>تحقیق در زمینه صنایع تبدیلی به منظور جلوگیری از خام فروشی</a:t>
                      </a:r>
                      <a:endParaRPr lang="fa-IR" sz="2000" dirty="0">
                        <a:effectLst/>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5832180"/>
                  </a:ext>
                </a:extLst>
              </a:tr>
              <a:tr h="559117">
                <a:tc>
                  <a:txBody>
                    <a:bodyPr/>
                    <a:lstStyle/>
                    <a:p>
                      <a:pPr algn="ctr" rtl="1"/>
                      <a:r>
                        <a:rPr lang="fa-IR" sz="2000">
                          <a:solidFill>
                            <a:srgbClr val="FF0000"/>
                          </a:solidFill>
                          <a:effectLst/>
                          <a:latin typeface="tahoma" panose="020B0604030504040204" pitchFamily="34" charset="0"/>
                          <a:cs typeface="B Koodak" panose="00000700000000000000" pitchFamily="2" charset="-78"/>
                        </a:rPr>
                        <a:t>9</a:t>
                      </a:r>
                      <a:endParaRPr lang="fa-IR" sz="2000">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rtl="1"/>
                      <a:r>
                        <a:rPr lang="fa-IR" sz="2000" dirty="0">
                          <a:effectLst/>
                          <a:latin typeface="tahoma" panose="020B0604030504040204" pitchFamily="34" charset="0"/>
                          <a:cs typeface="B Koodak" panose="00000700000000000000" pitchFamily="2" charset="-78"/>
                        </a:rPr>
                        <a:t>ساخت نرم افزار و سخت افزار و پیشرفت در زمینه علوم رایانه</a:t>
                      </a:r>
                      <a:endParaRPr lang="fa-IR" sz="2000" dirty="0">
                        <a:effectLst/>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1918208"/>
                  </a:ext>
                </a:extLst>
              </a:tr>
              <a:tr h="559117">
                <a:tc>
                  <a:txBody>
                    <a:bodyPr/>
                    <a:lstStyle/>
                    <a:p>
                      <a:pPr algn="ctr" rtl="1"/>
                      <a:r>
                        <a:rPr lang="fa-IR" sz="2000">
                          <a:solidFill>
                            <a:srgbClr val="FF0000"/>
                          </a:solidFill>
                          <a:effectLst/>
                          <a:latin typeface="tahoma" panose="020B0604030504040204" pitchFamily="34" charset="0"/>
                          <a:cs typeface="B Koodak" panose="00000700000000000000" pitchFamily="2" charset="-78"/>
                        </a:rPr>
                        <a:t>10</a:t>
                      </a:r>
                      <a:endParaRPr lang="fa-IR" sz="2000">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0" algn="ctr" rtl="1"/>
                      <a:r>
                        <a:rPr lang="fa-IR" sz="2000" dirty="0">
                          <a:effectLst/>
                          <a:latin typeface="tahoma" panose="020B0604030504040204" pitchFamily="34" charset="0"/>
                          <a:cs typeface="B Koodak" panose="00000700000000000000" pitchFamily="2" charset="-78"/>
                        </a:rPr>
                        <a:t>کار در زمینه اقتصادی و کارآفرینی</a:t>
                      </a:r>
                      <a:endParaRPr lang="fa-IR" sz="2000" dirty="0">
                        <a:effectLst/>
                        <a:cs typeface="B Koodak" panose="00000700000000000000" pitchFamily="2" charset="-7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6340614"/>
                  </a:ext>
                </a:extLst>
              </a:tr>
            </a:tbl>
          </a:graphicData>
        </a:graphic>
      </p:graphicFrame>
    </p:spTree>
    <p:extLst>
      <p:ext uri="{BB962C8B-B14F-4D97-AF65-F5344CB8AC3E}">
        <p14:creationId xmlns:p14="http://schemas.microsoft.com/office/powerpoint/2010/main" val="26497214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3563888" y="476672"/>
            <a:ext cx="5348245" cy="2677656"/>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انواع فناوری: </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محصولات فناوری طبیعی و فناوری مصنوعی: در خلقت و طبیعت، محصولات فناوری های بسیار زیادی وجود دارد که بشر توانسته است برخی از آن ها را شبیه سازی کند. به ابزار، روش ها و وسایلی که انسان ها می سازند  محصول فناوری می گویند. </a:t>
            </a:r>
          </a:p>
        </p:txBody>
      </p:sp>
      <p:pic>
        <p:nvPicPr>
          <p:cNvPr id="4" name="Picture 3"/>
          <p:cNvPicPr>
            <a:picLocks noChangeAspect="1"/>
          </p:cNvPicPr>
          <p:nvPr/>
        </p:nvPicPr>
        <p:blipFill>
          <a:blip r:embed="rId3"/>
          <a:stretch>
            <a:fillRect/>
          </a:stretch>
        </p:blipFill>
        <p:spPr>
          <a:xfrm>
            <a:off x="521388" y="423458"/>
            <a:ext cx="2919023" cy="3149558"/>
          </a:xfrm>
          <a:prstGeom prst="rect">
            <a:avLst/>
          </a:prstGeom>
        </p:spPr>
      </p:pic>
      <p:sp>
        <p:nvSpPr>
          <p:cNvPr id="5" name="Rectangle 4"/>
          <p:cNvSpPr/>
          <p:nvPr/>
        </p:nvSpPr>
        <p:spPr>
          <a:xfrm>
            <a:off x="235070" y="3768059"/>
            <a:ext cx="3491661" cy="369332"/>
          </a:xfrm>
          <a:prstGeom prst="rect">
            <a:avLst/>
          </a:prstGeom>
        </p:spPr>
        <p:txBody>
          <a:bodyPr wrap="none">
            <a:spAutoFit/>
          </a:bodyPr>
          <a:lstStyle/>
          <a:p>
            <a:r>
              <a:rPr lang="fa-IR" b="1" dirty="0">
                <a:latin typeface="Amuzeh-New-Bold"/>
                <a:cs typeface="B Nazanin" panose="00000400000000000000" pitchFamily="2" charset="-78"/>
              </a:rPr>
              <a:t> محصول فناوری طبیعی و فناوری مصنوعی</a:t>
            </a:r>
            <a:endParaRPr lang="fa-IR" dirty="0">
              <a:cs typeface="B Nazanin" panose="00000400000000000000" pitchFamily="2" charset="-78"/>
            </a:endParaRPr>
          </a:p>
        </p:txBody>
      </p:sp>
      <p:sp>
        <p:nvSpPr>
          <p:cNvPr id="6" name="Rectangle 5"/>
          <p:cNvSpPr/>
          <p:nvPr/>
        </p:nvSpPr>
        <p:spPr>
          <a:xfrm>
            <a:off x="1568379" y="3573016"/>
            <a:ext cx="7343754" cy="3046988"/>
          </a:xfrm>
          <a:prstGeom prst="rect">
            <a:avLst/>
          </a:prstGeom>
        </p:spPr>
        <p:txBody>
          <a:bodyPr wrap="square">
            <a:spAutoFit/>
          </a:bodyPr>
          <a:lstStyle/>
          <a:p>
            <a:pPr algn="r" rtl="1"/>
            <a:r>
              <a:rPr lang="fa-IR" sz="2400" b="1" dirty="0">
                <a:solidFill>
                  <a:srgbClr val="FF0000"/>
                </a:solidFill>
                <a:cs typeface="B Nazanin" panose="00000400000000000000" pitchFamily="2" charset="-78"/>
              </a:rPr>
              <a:t>کارکلاسی</a:t>
            </a:r>
          </a:p>
          <a:p>
            <a:pPr algn="r" rtl="1"/>
            <a:r>
              <a:rPr lang="fa-IR" sz="2400" dirty="0">
                <a:cs typeface="B Nazanin" panose="00000400000000000000" pitchFamily="2" charset="-78"/>
              </a:rPr>
              <a:t>فناوری طبیعی و فناوری مصنوعی</a:t>
            </a:r>
          </a:p>
          <a:p>
            <a:pPr algn="r" rtl="1"/>
            <a:endParaRPr lang="fa-IR" sz="2400" dirty="0">
              <a:cs typeface="B Nazanin" panose="00000400000000000000" pitchFamily="2" charset="-78"/>
            </a:endParaRPr>
          </a:p>
          <a:p>
            <a:pPr algn="r" rtl="1"/>
            <a:r>
              <a:rPr lang="fa-IR" sz="2400" dirty="0">
                <a:solidFill>
                  <a:srgbClr val="0070C0"/>
                </a:solidFill>
                <a:cs typeface="B Nazanin" panose="00000400000000000000" pitchFamily="2" charset="-78"/>
              </a:rPr>
              <a:t>با بررسی شکل و راهنمایی دبیر به پرسش های زیر پاسخ دهید:</a:t>
            </a:r>
          </a:p>
          <a:p>
            <a:pPr algn="r" rtl="1"/>
            <a:endParaRPr lang="fa-IR" sz="2400" dirty="0">
              <a:cs typeface="B Nazanin" panose="00000400000000000000" pitchFamily="2" charset="-78"/>
            </a:endParaRPr>
          </a:p>
          <a:p>
            <a:pPr algn="r" rtl="1"/>
            <a:r>
              <a:rPr lang="fa-IR" sz="2400" dirty="0">
                <a:cs typeface="B Nazanin" panose="00000400000000000000" pitchFamily="2" charset="-78"/>
              </a:rPr>
              <a:t>1 - دانه چه گیاهی نشان داده شده است؟</a:t>
            </a:r>
          </a:p>
          <a:p>
            <a:pPr algn="r" rtl="1"/>
            <a:r>
              <a:rPr lang="fa-IR" sz="2400" dirty="0">
                <a:cs typeface="B Nazanin" panose="00000400000000000000" pitchFamily="2" charset="-78"/>
              </a:rPr>
              <a:t>2 - از روی این دانه چه محصول فناوری مصنوعی ساخته شده است؟ </a:t>
            </a:r>
          </a:p>
          <a:p>
            <a:pPr algn="r" rtl="1"/>
            <a:r>
              <a:rPr lang="fa-IR" sz="2400" dirty="0">
                <a:cs typeface="B Nazanin" panose="00000400000000000000" pitchFamily="2" charset="-78"/>
              </a:rPr>
              <a:t>3 - کاربرد محصول فناوری نشان داده شده چیست؟.............</a:t>
            </a:r>
          </a:p>
        </p:txBody>
      </p:sp>
      <p:sp>
        <p:nvSpPr>
          <p:cNvPr id="3" name="Rectangle 2"/>
          <p:cNvSpPr/>
          <p:nvPr/>
        </p:nvSpPr>
        <p:spPr>
          <a:xfrm>
            <a:off x="235070" y="6093296"/>
            <a:ext cx="2215671" cy="461665"/>
          </a:xfrm>
          <a:prstGeom prst="rect">
            <a:avLst/>
          </a:prstGeom>
        </p:spPr>
        <p:txBody>
          <a:bodyPr wrap="none">
            <a:spAutoFit/>
          </a:bodyPr>
          <a:lstStyle/>
          <a:p>
            <a:pPr lvl="0"/>
            <a:r>
              <a:rPr lang="fa-IR" sz="2400" b="1" dirty="0">
                <a:solidFill>
                  <a:srgbClr val="FF0000"/>
                </a:solidFill>
                <a:cs typeface="B Nazanin" panose="00000400000000000000" pitchFamily="2" charset="-78"/>
              </a:rPr>
              <a:t>جواب در صفحه بعد</a:t>
            </a:r>
          </a:p>
        </p:txBody>
      </p:sp>
    </p:spTree>
    <p:extLst>
      <p:ext uri="{BB962C8B-B14F-4D97-AF65-F5344CB8AC3E}">
        <p14:creationId xmlns:p14="http://schemas.microsoft.com/office/powerpoint/2010/main" val="37884396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79512" y="548680"/>
            <a:ext cx="8789328" cy="2308324"/>
          </a:xfrm>
          <a:prstGeom prst="rect">
            <a:avLst/>
          </a:prstGeom>
        </p:spPr>
        <p:txBody>
          <a:bodyPr wrap="square">
            <a:spAutoFit/>
          </a:bodyPr>
          <a:lstStyle/>
          <a:p>
            <a:pPr algn="just" rtl="1"/>
            <a:r>
              <a:rPr lang="fa-IR" sz="2400" b="1" dirty="0">
                <a:solidFill>
                  <a:srgbClr val="FF0000"/>
                </a:solidFill>
                <a:latin typeface="Amir-New"/>
                <a:cs typeface="B Nazanin" panose="00000400000000000000" pitchFamily="2" charset="-78"/>
              </a:rPr>
              <a:t>کارکلاسی</a:t>
            </a:r>
          </a:p>
          <a:p>
            <a:pPr algn="just" rtl="1"/>
            <a:endParaRPr lang="fa-IR" sz="2400" dirty="0">
              <a:latin typeface="Amir-New"/>
              <a:cs typeface="B Nazanin" panose="00000400000000000000" pitchFamily="2" charset="-78"/>
            </a:endParaRPr>
          </a:p>
          <a:p>
            <a:pPr algn="just" rtl="1"/>
            <a:r>
              <a:rPr lang="fa-IR" sz="2400" dirty="0">
                <a:solidFill>
                  <a:srgbClr val="002060"/>
                </a:solidFill>
                <a:latin typeface="Amuzeh-New-Bold"/>
                <a:cs typeface="B Nazanin" panose="00000400000000000000" pitchFamily="2" charset="-78"/>
              </a:rPr>
              <a:t>بررسی چند اختراع و نوآوری</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با کمک دوستان خود، یک گروه تشکیل دهید و چند اختراع را که در پیرامونتان وجود دارد در جدول به همراه هدف از اختراع آنها، بنویسید.</a:t>
            </a:r>
          </a:p>
        </p:txBody>
      </p:sp>
      <p:pic>
        <p:nvPicPr>
          <p:cNvPr id="2" name="Picture 1"/>
          <p:cNvPicPr>
            <a:picLocks noChangeAspect="1"/>
          </p:cNvPicPr>
          <p:nvPr/>
        </p:nvPicPr>
        <p:blipFill>
          <a:blip r:embed="rId4"/>
          <a:stretch>
            <a:fillRect/>
          </a:stretch>
        </p:blipFill>
        <p:spPr>
          <a:xfrm>
            <a:off x="234651" y="2996952"/>
            <a:ext cx="7272808" cy="1950164"/>
          </a:xfrm>
          <a:prstGeom prst="rect">
            <a:avLst/>
          </a:prstGeom>
        </p:spPr>
      </p:pic>
      <p:sp>
        <p:nvSpPr>
          <p:cNvPr id="5" name="TextBox 4"/>
          <p:cNvSpPr txBox="1"/>
          <p:nvPr/>
        </p:nvSpPr>
        <p:spPr>
          <a:xfrm>
            <a:off x="6060589" y="5373216"/>
            <a:ext cx="2893741" cy="584775"/>
          </a:xfrm>
          <a:prstGeom prst="rect">
            <a:avLst/>
          </a:prstGeom>
          <a:noFill/>
        </p:spPr>
        <p:txBody>
          <a:bodyPr wrap="none" rtlCol="1">
            <a:spAutoFit/>
          </a:bodyPr>
          <a:lstStyle/>
          <a:p>
            <a:r>
              <a:rPr lang="fa-IR" sz="3200" b="1" dirty="0">
                <a:cs typeface="B Nazanin" panose="00000400000000000000" pitchFamily="2" charset="-78"/>
              </a:rPr>
              <a:t>جواب در صفحه بعد</a:t>
            </a:r>
          </a:p>
        </p:txBody>
      </p:sp>
    </p:spTree>
    <p:custDataLst>
      <p:tags r:id="rId2"/>
    </p:custDataLst>
    <p:extLst>
      <p:ext uri="{BB962C8B-B14F-4D97-AF65-F5344CB8AC3E}">
        <p14:creationId xmlns:p14="http://schemas.microsoft.com/office/powerpoint/2010/main" val="41501419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3563888" y="476672"/>
            <a:ext cx="5348245" cy="461665"/>
          </a:xfrm>
          <a:prstGeom prst="rect">
            <a:avLst/>
          </a:prstGeom>
        </p:spPr>
        <p:txBody>
          <a:bodyPr wrap="square">
            <a:spAutoFit/>
          </a:bodyPr>
          <a:lstStyle/>
          <a:p>
            <a:pPr algn="just" rtl="1"/>
            <a:endParaRPr lang="fa-IR" sz="2400" dirty="0">
              <a:latin typeface="Amuzeh-New-Bold"/>
              <a:cs typeface="B Nazanin" panose="00000400000000000000" pitchFamily="2" charset="-78"/>
            </a:endParaRPr>
          </a:p>
        </p:txBody>
      </p:sp>
      <p:sp>
        <p:nvSpPr>
          <p:cNvPr id="3" name="Rectangle 2"/>
          <p:cNvSpPr/>
          <p:nvPr/>
        </p:nvSpPr>
        <p:spPr>
          <a:xfrm>
            <a:off x="251520" y="404664"/>
            <a:ext cx="8660613" cy="4893647"/>
          </a:xfrm>
          <a:prstGeom prst="rect">
            <a:avLst/>
          </a:prstGeom>
        </p:spPr>
        <p:txBody>
          <a:bodyPr wrap="square">
            <a:spAutoFit/>
          </a:bodyPr>
          <a:lstStyle/>
          <a:p>
            <a:pPr algn="r" rtl="1"/>
            <a:r>
              <a:rPr lang="fa-IR" sz="2400" dirty="0">
                <a:solidFill>
                  <a:srgbClr val="FF0000"/>
                </a:solidFill>
                <a:cs typeface="B Koodak" panose="00000700000000000000" pitchFamily="2" charset="-78"/>
              </a:rPr>
              <a:t>جواب این پرسش ها را در ادامه مطلب ببینید.</a:t>
            </a:r>
          </a:p>
          <a:p>
            <a:pPr algn="r" rtl="1"/>
            <a:endParaRPr lang="fa-IR" sz="2400" dirty="0">
              <a:cs typeface="B Koodak" panose="00000700000000000000" pitchFamily="2" charset="-78"/>
            </a:endParaRPr>
          </a:p>
          <a:p>
            <a:pPr algn="r" rtl="1"/>
            <a:r>
              <a:rPr lang="fa-IR" sz="2400" dirty="0">
                <a:cs typeface="B Koodak" panose="00000700000000000000" pitchFamily="2" charset="-78"/>
              </a:rPr>
              <a:t>1 - دانۀ چه گیاهی در شکل نشان داده‌شده است؟</a:t>
            </a:r>
          </a:p>
          <a:p>
            <a:pPr algn="r" rtl="1"/>
            <a:endParaRPr lang="fa-IR" sz="2400" dirty="0">
              <a:cs typeface="B Koodak" panose="00000700000000000000" pitchFamily="2" charset="-78"/>
            </a:endParaRPr>
          </a:p>
          <a:p>
            <a:pPr algn="just" rtl="1"/>
            <a:r>
              <a:rPr lang="fa-IR" sz="2400" dirty="0">
                <a:solidFill>
                  <a:schemeClr val="accent2"/>
                </a:solidFill>
                <a:cs typeface="B Nazanin" panose="00000400000000000000" pitchFamily="2" charset="-78"/>
              </a:rPr>
              <a:t> گیاه بابا آدم یا زردان تصویر این گیاه در ابتدای قسمت فناوری و نوآوری آورده شده است.</a:t>
            </a:r>
          </a:p>
          <a:p>
            <a:pPr algn="r" rtl="1"/>
            <a:endParaRPr lang="fa-IR" sz="2400" dirty="0">
              <a:cs typeface="B Koodak" panose="00000700000000000000" pitchFamily="2" charset="-78"/>
            </a:endParaRPr>
          </a:p>
          <a:p>
            <a:pPr algn="r" rtl="1"/>
            <a:r>
              <a:rPr lang="fa-IR" sz="2400" dirty="0">
                <a:cs typeface="B Koodak" panose="00000700000000000000" pitchFamily="2" charset="-78"/>
              </a:rPr>
              <a:t>2 - چه محصول فناوری مصنوعی از روی این دانه ساخته‌شده است؟ </a:t>
            </a:r>
          </a:p>
          <a:p>
            <a:pPr algn="r" rtl="1"/>
            <a:endParaRPr lang="fa-IR" sz="2400" dirty="0">
              <a:cs typeface="B Koodak" panose="00000700000000000000" pitchFamily="2" charset="-78"/>
            </a:endParaRPr>
          </a:p>
          <a:p>
            <a:pPr algn="r" rtl="1"/>
            <a:r>
              <a:rPr lang="fa-IR" sz="2400" dirty="0">
                <a:solidFill>
                  <a:schemeClr val="accent2"/>
                </a:solidFill>
                <a:cs typeface="B Nazanin" panose="00000400000000000000" pitchFamily="2" charset="-78"/>
              </a:rPr>
              <a:t> چسب خود چسب یا چسب نر و ماده یا ولکرو </a:t>
            </a:r>
            <a:r>
              <a:rPr lang="en-US" sz="2400" dirty="0">
                <a:solidFill>
                  <a:schemeClr val="accent2"/>
                </a:solidFill>
                <a:cs typeface="B Nazanin" panose="00000400000000000000" pitchFamily="2" charset="-78"/>
              </a:rPr>
              <a:t>Velcro</a:t>
            </a:r>
          </a:p>
          <a:p>
            <a:pPr algn="r" rtl="1"/>
            <a:endParaRPr lang="en-US" sz="2400" dirty="0">
              <a:cs typeface="B Koodak" panose="00000700000000000000" pitchFamily="2" charset="-78"/>
            </a:endParaRPr>
          </a:p>
          <a:p>
            <a:pPr algn="r" rtl="1"/>
            <a:r>
              <a:rPr lang="fa-IR" sz="2400" dirty="0">
                <a:cs typeface="B Koodak" panose="00000700000000000000" pitchFamily="2" charset="-78"/>
              </a:rPr>
              <a:t>3- کاربرد محصول فناوری نشان داده‌شده چیست؟</a:t>
            </a:r>
          </a:p>
          <a:p>
            <a:pPr algn="r" rtl="1"/>
            <a:endParaRPr lang="fa-IR" sz="2400" dirty="0">
              <a:cs typeface="B Koodak" panose="00000700000000000000" pitchFamily="2" charset="-78"/>
            </a:endParaRPr>
          </a:p>
          <a:p>
            <a:pPr algn="r" rtl="1"/>
            <a:r>
              <a:rPr lang="fa-IR" sz="2400" dirty="0">
                <a:solidFill>
                  <a:schemeClr val="accent2"/>
                </a:solidFill>
                <a:cs typeface="B Nazanin" panose="00000400000000000000" pitchFamily="2" charset="-78"/>
              </a:rPr>
              <a:t>در لباس ها و وسایل مختلف ورزشی پزشکی، کفش ها،فشارسنج،کمربند طبی و ...........</a:t>
            </a:r>
          </a:p>
        </p:txBody>
      </p:sp>
      <p:sp>
        <p:nvSpPr>
          <p:cNvPr id="8" name="Rectangle 7"/>
          <p:cNvSpPr/>
          <p:nvPr/>
        </p:nvSpPr>
        <p:spPr>
          <a:xfrm>
            <a:off x="6846439" y="5661248"/>
            <a:ext cx="2037737" cy="523220"/>
          </a:xfrm>
          <a:prstGeom prst="rect">
            <a:avLst/>
          </a:prstGeom>
        </p:spPr>
        <p:txBody>
          <a:bodyPr wrap="none">
            <a:spAutoFit/>
          </a:bodyPr>
          <a:lstStyle/>
          <a:p>
            <a:pPr lvl="0"/>
            <a:r>
              <a:rPr lang="fa-IR" sz="2800" b="1" dirty="0">
                <a:solidFill>
                  <a:prstClr val="black"/>
                </a:solidFill>
                <a:cs typeface="B Nazanin" panose="00000400000000000000" pitchFamily="2" charset="-78"/>
                <a:hlinkClick r:id="rId3"/>
              </a:rPr>
              <a:t>جواب در سایت</a:t>
            </a:r>
            <a:endParaRPr lang="fa-IR" sz="2800" b="1" dirty="0">
              <a:solidFill>
                <a:prstClr val="black"/>
              </a:solidFill>
              <a:cs typeface="B Nazanin" panose="00000400000000000000" pitchFamily="2" charset="-78"/>
            </a:endParaRPr>
          </a:p>
        </p:txBody>
      </p:sp>
    </p:spTree>
    <p:extLst>
      <p:ext uri="{BB962C8B-B14F-4D97-AF65-F5344CB8AC3E}">
        <p14:creationId xmlns:p14="http://schemas.microsoft.com/office/powerpoint/2010/main" val="30038142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476672"/>
            <a:ext cx="8659216" cy="4154984"/>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نمونه ای از فناوری طبیعت: </a:t>
            </a:r>
          </a:p>
          <a:p>
            <a:pPr algn="just" rtl="1"/>
            <a:endParaRPr lang="fa-IR" sz="20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فناوری مصنوعی آجرها و تیرهای کم وزن از فناوری کندوهای عسل الهام گرفته است. یکی از رازهای آفرینش این است که خانه زنبور عسل شش ضلعی است. محاسبات دانشمندان نشان داده است که شش ضلعی مناسب ترین شکل هندسی برای داشتن بیشترین فضای ممکن برای جمع آوری شیره و داشتن بیشترین استحکام با کمترین مصالح است.</a:t>
            </a:r>
          </a:p>
          <a:p>
            <a:pPr algn="just" rtl="1"/>
            <a:endParaRPr lang="fa-IR" sz="20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دستاوردهای انسان، نشان می دهد که وی از پدیده ها و محصول فناوری های طبیعی بسیار بهره برده است. امروزه ساختارکندوی عسل الگوی ساخت آجرهای کم وزن و در عین حال با استحکام شده است. همچنین، این ساختار برای سبک کردن تیرآهن های ساختمان به کار می رود.</a:t>
            </a:r>
          </a:p>
        </p:txBody>
      </p:sp>
      <p:pic>
        <p:nvPicPr>
          <p:cNvPr id="3" name="Picture 2"/>
          <p:cNvPicPr>
            <a:picLocks noChangeAspect="1"/>
          </p:cNvPicPr>
          <p:nvPr/>
        </p:nvPicPr>
        <p:blipFill>
          <a:blip r:embed="rId3"/>
          <a:stretch>
            <a:fillRect/>
          </a:stretch>
        </p:blipFill>
        <p:spPr>
          <a:xfrm>
            <a:off x="4105021" y="4293096"/>
            <a:ext cx="3283110" cy="1732279"/>
          </a:xfrm>
          <a:prstGeom prst="rect">
            <a:avLst/>
          </a:prstGeom>
        </p:spPr>
      </p:pic>
      <p:pic>
        <p:nvPicPr>
          <p:cNvPr id="4" name="Picture 3"/>
          <p:cNvPicPr>
            <a:picLocks noChangeAspect="1"/>
          </p:cNvPicPr>
          <p:nvPr/>
        </p:nvPicPr>
        <p:blipFill>
          <a:blip r:embed="rId4"/>
          <a:stretch>
            <a:fillRect/>
          </a:stretch>
        </p:blipFill>
        <p:spPr>
          <a:xfrm>
            <a:off x="516064" y="4293096"/>
            <a:ext cx="3588957" cy="1754061"/>
          </a:xfrm>
          <a:prstGeom prst="rect">
            <a:avLst/>
          </a:prstGeom>
        </p:spPr>
      </p:pic>
      <p:sp>
        <p:nvSpPr>
          <p:cNvPr id="5" name="Rectangle 4"/>
          <p:cNvSpPr/>
          <p:nvPr/>
        </p:nvSpPr>
        <p:spPr>
          <a:xfrm>
            <a:off x="827584" y="6165304"/>
            <a:ext cx="6264857" cy="461665"/>
          </a:xfrm>
          <a:prstGeom prst="rect">
            <a:avLst/>
          </a:prstGeom>
        </p:spPr>
        <p:txBody>
          <a:bodyPr wrap="none">
            <a:spAutoFit/>
          </a:bodyPr>
          <a:lstStyle/>
          <a:p>
            <a:pPr algn="just" rtl="1"/>
            <a:r>
              <a:rPr lang="fa-IR" sz="2400" dirty="0">
                <a:latin typeface="Amuzeh-New-Bold"/>
                <a:cs typeface="B Nazanin" panose="00000400000000000000" pitchFamily="2" charset="-78"/>
              </a:rPr>
              <a:t>الف: کندوی عسل                                              ب: تیرآهن</a:t>
            </a:r>
          </a:p>
        </p:txBody>
      </p:sp>
    </p:spTree>
    <p:extLst>
      <p:ext uri="{BB962C8B-B14F-4D97-AF65-F5344CB8AC3E}">
        <p14:creationId xmlns:p14="http://schemas.microsoft.com/office/powerpoint/2010/main" val="23028591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80">
                                          <p:stCondLst>
                                            <p:cond delay="0"/>
                                          </p:stCondLst>
                                        </p:cTn>
                                        <p:tgtEl>
                                          <p:spTgt spid="5"/>
                                        </p:tgtEl>
                                      </p:cBhvr>
                                    </p:animEffect>
                                    <p:anim calcmode="lin" valueType="num">
                                      <p:cBhvr>
                                        <p:cTn id="5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1" dur="26">
                                          <p:stCondLst>
                                            <p:cond delay="650"/>
                                          </p:stCondLst>
                                        </p:cTn>
                                        <p:tgtEl>
                                          <p:spTgt spid="5"/>
                                        </p:tgtEl>
                                      </p:cBhvr>
                                      <p:to x="100000" y="60000"/>
                                    </p:animScale>
                                    <p:animScale>
                                      <p:cBhvr>
                                        <p:cTn id="62" dur="166" decel="50000">
                                          <p:stCondLst>
                                            <p:cond delay="676"/>
                                          </p:stCondLst>
                                        </p:cTn>
                                        <p:tgtEl>
                                          <p:spTgt spid="5"/>
                                        </p:tgtEl>
                                      </p:cBhvr>
                                      <p:to x="100000" y="100000"/>
                                    </p:animScale>
                                    <p:animScale>
                                      <p:cBhvr>
                                        <p:cTn id="63" dur="26">
                                          <p:stCondLst>
                                            <p:cond delay="1312"/>
                                          </p:stCondLst>
                                        </p:cTn>
                                        <p:tgtEl>
                                          <p:spTgt spid="5"/>
                                        </p:tgtEl>
                                      </p:cBhvr>
                                      <p:to x="100000" y="80000"/>
                                    </p:animScale>
                                    <p:animScale>
                                      <p:cBhvr>
                                        <p:cTn id="64" dur="166" decel="50000">
                                          <p:stCondLst>
                                            <p:cond delay="1338"/>
                                          </p:stCondLst>
                                        </p:cTn>
                                        <p:tgtEl>
                                          <p:spTgt spid="5"/>
                                        </p:tgtEl>
                                      </p:cBhvr>
                                      <p:to x="100000" y="100000"/>
                                    </p:animScale>
                                    <p:animScale>
                                      <p:cBhvr>
                                        <p:cTn id="65" dur="26">
                                          <p:stCondLst>
                                            <p:cond delay="1642"/>
                                          </p:stCondLst>
                                        </p:cTn>
                                        <p:tgtEl>
                                          <p:spTgt spid="5"/>
                                        </p:tgtEl>
                                      </p:cBhvr>
                                      <p:to x="100000" y="90000"/>
                                    </p:animScale>
                                    <p:animScale>
                                      <p:cBhvr>
                                        <p:cTn id="66" dur="166" decel="50000">
                                          <p:stCondLst>
                                            <p:cond delay="1668"/>
                                          </p:stCondLst>
                                        </p:cTn>
                                        <p:tgtEl>
                                          <p:spTgt spid="5"/>
                                        </p:tgtEl>
                                      </p:cBhvr>
                                      <p:to x="100000" y="100000"/>
                                    </p:animScale>
                                    <p:animScale>
                                      <p:cBhvr>
                                        <p:cTn id="67" dur="26">
                                          <p:stCondLst>
                                            <p:cond delay="1808"/>
                                          </p:stCondLst>
                                        </p:cTn>
                                        <p:tgtEl>
                                          <p:spTgt spid="5"/>
                                        </p:tgtEl>
                                      </p:cBhvr>
                                      <p:to x="100000" y="95000"/>
                                    </p:animScale>
                                    <p:animScale>
                                      <p:cBhvr>
                                        <p:cTn id="6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548680"/>
            <a:ext cx="8640960" cy="5693866"/>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p>
          <a:p>
            <a:pPr algn="just" rtl="1"/>
            <a:endParaRPr lang="fa-IR" sz="2400" dirty="0">
              <a:latin typeface="Amuzeh-New-Bold"/>
              <a:cs typeface="B Nazanin" panose="00000400000000000000" pitchFamily="2" charset="-78"/>
            </a:endParaRPr>
          </a:p>
          <a:p>
            <a:pPr algn="just" rtl="1"/>
            <a:r>
              <a:rPr lang="fa-IR" sz="2400" dirty="0">
                <a:solidFill>
                  <a:srgbClr val="0070C0"/>
                </a:solidFill>
                <a:latin typeface="Amuzeh-New-Bold"/>
                <a:cs typeface="B Nazanin" panose="00000400000000000000" pitchFamily="2" charset="-78"/>
              </a:rPr>
              <a:t>نمونه ای از محصولات فناوری طبیعی و مصنوعی</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در گروه خود نمونه ای از محصولات فناوری طبیعی را، که مصنوعی آن نیز وجود دارد، تعیین کنید و ویژگی آن را بنویسید.</a:t>
            </a:r>
          </a:p>
          <a:p>
            <a:pPr algn="just" rtl="1"/>
            <a:endParaRPr lang="fa-IR" sz="2400" dirty="0">
              <a:latin typeface="Amuzeh-New-Bold"/>
              <a:cs typeface="B Nazanin" panose="00000400000000000000" pitchFamily="2" charset="-78"/>
            </a:endParaRPr>
          </a:p>
          <a:p>
            <a:pPr algn="just" rtl="1"/>
            <a:r>
              <a:rPr lang="fa-IR" sz="2800" b="1" dirty="0">
                <a:solidFill>
                  <a:srgbClr val="FF0000"/>
                </a:solidFill>
                <a:latin typeface="Amuzeh-New-Bold"/>
                <a:cs typeface="B Nazanin" panose="00000400000000000000" pitchFamily="2" charset="-78"/>
              </a:rPr>
              <a:t>جواب در صفحه بعد</a:t>
            </a:r>
          </a:p>
          <a:p>
            <a:pPr algn="just" rtl="1"/>
            <a:endParaRPr lang="fa-IR" sz="2400" dirty="0">
              <a:latin typeface="Amuzeh-New-Bold"/>
              <a:cs typeface="B Nazanin" panose="00000400000000000000" pitchFamily="2" charset="-78"/>
            </a:endParaRPr>
          </a:p>
          <a:p>
            <a:pPr algn="just" rtl="1"/>
            <a:r>
              <a:rPr lang="fa-IR" sz="2400" b="1" dirty="0">
                <a:solidFill>
                  <a:srgbClr val="002060"/>
                </a:solidFill>
                <a:latin typeface="Amuzeh-New-Bold"/>
                <a:cs typeface="B Nazanin" panose="00000400000000000000" pitchFamily="2" charset="-78"/>
              </a:rPr>
              <a:t>سیستم: </a:t>
            </a:r>
            <a:r>
              <a:rPr lang="fa-IR" sz="2400" dirty="0">
                <a:latin typeface="Amuzeh-New-Bold"/>
                <a:cs typeface="B Nazanin" panose="00000400000000000000" pitchFamily="2" charset="-78"/>
              </a:rPr>
              <a:t>سیستم مجموعه ای است که اجزای آن باهم در ارتباط اند. این اجزاء با فرایندهایی، ورود  ها را به خروجی ها تبدیل می کنند. برای نمونه، پنکه یک سیستم است که از اجزای مختلف تشکیل شده است. برق در واقع ورودی پنکه است و به وسیله موتور و پره ها سبب می شود که خروجی آن، یعنی وزش باد تولید گردد. اجزای پنکه اگر باهم ارتباط درستی نداشته باشند سیستم پنکه را به وجود نمی آورند و خروجی وزش باد تولید نمی شود.</a:t>
            </a:r>
          </a:p>
        </p:txBody>
      </p:sp>
    </p:spTree>
    <p:extLst>
      <p:ext uri="{BB962C8B-B14F-4D97-AF65-F5344CB8AC3E}">
        <p14:creationId xmlns:p14="http://schemas.microsoft.com/office/powerpoint/2010/main" val="1266701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1000"/>
                                        <p:tgtEl>
                                          <p:spTgt spid="2">
                                            <p:txEl>
                                              <p:pRg st="6" end="6"/>
                                            </p:txEl>
                                          </p:spTgt>
                                        </p:tgtEl>
                                      </p:cBhvr>
                                    </p:animEffect>
                                    <p:anim calcmode="lin" valueType="num">
                                      <p:cBhvr>
                                        <p:cTn id="2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1000"/>
                                        <p:tgtEl>
                                          <p:spTgt spid="2">
                                            <p:txEl>
                                              <p:pRg st="8" end="8"/>
                                            </p:txEl>
                                          </p:spTgt>
                                        </p:tgtEl>
                                      </p:cBhvr>
                                    </p:animEffect>
                                    <p:anim calcmode="lin" valueType="num">
                                      <p:cBhvr>
                                        <p:cTn id="3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24844" y="308460"/>
            <a:ext cx="8640960" cy="830997"/>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endParaRPr lang="fa-IR" sz="2400" dirty="0">
              <a:latin typeface="Amuzeh-New-Bold"/>
              <a:cs typeface="B Nazanin" panose="00000400000000000000" pitchFamily="2" charset="-78"/>
            </a:endParaRPr>
          </a:p>
          <a:p>
            <a:pPr algn="just" rtl="1"/>
            <a:r>
              <a:rPr lang="fa-IR" sz="2400" dirty="0">
                <a:solidFill>
                  <a:srgbClr val="0070C0"/>
                </a:solidFill>
                <a:latin typeface="Amuzeh-New-Bold"/>
                <a:cs typeface="B Nazanin" panose="00000400000000000000" pitchFamily="2" charset="-78"/>
              </a:rPr>
              <a:t>نمونه ای از محصولات فناوری طبیعی و مصنوعی</a:t>
            </a:r>
          </a:p>
        </p:txBody>
      </p:sp>
      <p:sp>
        <p:nvSpPr>
          <p:cNvPr id="4" name="Rectangle 1"/>
          <p:cNvSpPr>
            <a:spLocks noChangeArrowheads="1"/>
          </p:cNvSpPr>
          <p:nvPr/>
        </p:nvSpPr>
        <p:spPr bwMode="auto">
          <a:xfrm>
            <a:off x="4672835" y="1636077"/>
            <a:ext cx="35477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باران</a:t>
            </a:r>
            <a:r>
              <a:rPr kumimoji="0" lang="fa-IR"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 </a:t>
            </a:r>
            <a:r>
              <a:rPr kumimoji="0" lang="ar-SA"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مصنوعی</a:t>
            </a:r>
            <a:r>
              <a:rPr kumimoji="0" lang="fa-IR"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 </a:t>
            </a:r>
            <a:r>
              <a:rPr kumimoji="0" lang="ar-SA"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با بارورکردن ابرها</a:t>
            </a:r>
            <a:endParaRPr kumimoji="0" lang="fa-IR"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endParaRPr>
          </a:p>
        </p:txBody>
      </p:sp>
      <p:sp>
        <p:nvSpPr>
          <p:cNvPr id="6" name="Rectangle 4"/>
          <p:cNvSpPr>
            <a:spLocks noChangeArrowheads="1"/>
          </p:cNvSpPr>
          <p:nvPr/>
        </p:nvSpPr>
        <p:spPr bwMode="auto">
          <a:xfrm>
            <a:off x="4189694" y="2928863"/>
            <a:ext cx="42370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ساخت رادار از فناوری مسیر یابی خفاش</a:t>
            </a:r>
            <a:endParaRPr kumimoji="0" lang="fa-IR" altLang="fa-IR" sz="2400" b="0" i="0" u="none" strike="noStrike" cap="none" normalizeH="0" baseline="0" dirty="0">
              <a:ln>
                <a:noFill/>
              </a:ln>
              <a:solidFill>
                <a:schemeClr val="tx1"/>
              </a:solidFill>
              <a:effectLst/>
              <a:latin typeface="Arial" panose="020B0604020202020204" pitchFamily="34" charset="0"/>
              <a:cs typeface="B Koodak" panose="00000700000000000000" pitchFamily="2" charset="-78"/>
            </a:endParaRPr>
          </a:p>
        </p:txBody>
      </p:sp>
      <p:sp>
        <p:nvSpPr>
          <p:cNvPr id="12" name="Rectangle 13"/>
          <p:cNvSpPr>
            <a:spLocks noChangeArrowheads="1"/>
          </p:cNvSpPr>
          <p:nvPr/>
        </p:nvSpPr>
        <p:spPr bwMode="auto">
          <a:xfrm>
            <a:off x="4189694" y="4126357"/>
            <a:ext cx="45140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ساخت چسب ولکرو با ایده گرفتن از گیاهان چسبنده طبیعت</a:t>
            </a:r>
            <a:endParaRPr kumimoji="0" lang="fa-IR" altLang="fa-IR" sz="2400" b="0" i="0" u="none" strike="noStrike" cap="none" normalizeH="0" baseline="0" dirty="0">
              <a:ln>
                <a:noFill/>
              </a:ln>
              <a:solidFill>
                <a:srgbClr val="003300"/>
              </a:solidFill>
              <a:effectLst/>
              <a:latin typeface="Tahoma" panose="020B0604030504040204" pitchFamily="34" charset="0"/>
              <a:cs typeface="B Koodak" panose="00000700000000000000" pitchFamily="2" charset="-78"/>
            </a:endParaRPr>
          </a:p>
        </p:txBody>
      </p:sp>
      <p:sp>
        <p:nvSpPr>
          <p:cNvPr id="14" name="Rectangle 16"/>
          <p:cNvSpPr>
            <a:spLocks noChangeArrowheads="1"/>
          </p:cNvSpPr>
          <p:nvPr/>
        </p:nvSpPr>
        <p:spPr bwMode="auto">
          <a:xfrm>
            <a:off x="4260599" y="5585401"/>
            <a:ext cx="43722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قطار سریع السیر آئرودینامیک با ایده گرفتن از نوک پرندگان</a:t>
            </a:r>
            <a:endParaRPr kumimoji="0" lang="fa-IR" altLang="fa-IR" sz="2400" b="0" i="0" u="none" strike="noStrike" cap="none" normalizeH="0" baseline="0" dirty="0">
              <a:ln>
                <a:noFill/>
              </a:ln>
              <a:solidFill>
                <a:srgbClr val="003300"/>
              </a:solidFill>
              <a:effectLst/>
              <a:latin typeface="Tahoma" panose="020B0604030504040204" pitchFamily="34" charset="0"/>
              <a:cs typeface="B Koodak" panose="00000700000000000000" pitchFamily="2" charset="-78"/>
            </a:endParaRPr>
          </a:p>
        </p:txBody>
      </p:sp>
      <p:pic>
        <p:nvPicPr>
          <p:cNvPr id="1026" name="Picture 2" descr="کارکلاسی صفحه 11 کاروفناوری هفتم محصولات فناوری طبیعی و مصنوع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44" y="723958"/>
            <a:ext cx="3810000" cy="169534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کارکلاسی صفحه 11 کاروفناوری هفتم محصولات فناوری طبیعی و مصنوع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164" y="2466950"/>
            <a:ext cx="38100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کارکلاسی صفحه 11 کاروفناوری هفتم محصولات فناوری طبیعی و مصنوعی"/>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164" y="3739403"/>
            <a:ext cx="3835360" cy="150147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کارکلاسی صفحه 11 کاروفناوری هفتم محصولات فناوری طبیعی و مصنوعی"/>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844" y="5362725"/>
            <a:ext cx="3835733"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9110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24844" y="308460"/>
            <a:ext cx="8640960" cy="830997"/>
          </a:xfrm>
          <a:prstGeom prst="rect">
            <a:avLst/>
          </a:prstGeom>
        </p:spPr>
        <p:txBody>
          <a:bodyPr wrap="square">
            <a:spAutoFit/>
          </a:bodyPr>
          <a:lstStyle/>
          <a:p>
            <a:pPr algn="just" rtl="1"/>
            <a:r>
              <a:rPr lang="fa-IR" sz="2400" b="1" dirty="0">
                <a:solidFill>
                  <a:srgbClr val="FF0000"/>
                </a:solidFill>
                <a:latin typeface="Amuzeh-New-Bold"/>
                <a:cs typeface="B Koodak" panose="00000700000000000000" pitchFamily="2" charset="-78"/>
              </a:rPr>
              <a:t>کارکلاسی</a:t>
            </a:r>
            <a:endParaRPr lang="fa-IR" sz="2400" dirty="0">
              <a:latin typeface="Amuzeh-New-Bold"/>
              <a:cs typeface="B Koodak" panose="00000700000000000000" pitchFamily="2" charset="-78"/>
            </a:endParaRPr>
          </a:p>
          <a:p>
            <a:pPr algn="just" rtl="1"/>
            <a:r>
              <a:rPr lang="fa-IR" sz="2400" dirty="0">
                <a:solidFill>
                  <a:srgbClr val="0070C0"/>
                </a:solidFill>
                <a:latin typeface="Amuzeh-New-Bold"/>
                <a:cs typeface="B Koodak" panose="00000700000000000000" pitchFamily="2" charset="-78"/>
              </a:rPr>
              <a:t>نمونه ای از محصولات فناوری طبیعی و مصنوعی</a:t>
            </a:r>
          </a:p>
        </p:txBody>
      </p:sp>
      <p:sp>
        <p:nvSpPr>
          <p:cNvPr id="8" name="Rectangle 7"/>
          <p:cNvSpPr>
            <a:spLocks noChangeArrowheads="1"/>
          </p:cNvSpPr>
          <p:nvPr/>
        </p:nvSpPr>
        <p:spPr bwMode="auto">
          <a:xfrm>
            <a:off x="4475599" y="4932593"/>
            <a:ext cx="40446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ساخت انواع تور با الهام از تار عنکبوت</a:t>
            </a:r>
            <a:endParaRPr kumimoji="0" lang="fa-IR" altLang="fa-IR" sz="2400" b="0" i="0" u="none" strike="noStrike" cap="none" normalizeH="0" baseline="0" dirty="0">
              <a:ln>
                <a:noFill/>
              </a:ln>
              <a:solidFill>
                <a:schemeClr val="tx1"/>
              </a:solidFill>
              <a:effectLst/>
              <a:latin typeface="Arial" panose="020B0604020202020204" pitchFamily="34" charset="0"/>
              <a:cs typeface="B Koodak" panose="00000700000000000000" pitchFamily="2" charset="-78"/>
            </a:endParaRPr>
          </a:p>
        </p:txBody>
      </p:sp>
      <p:sp>
        <p:nvSpPr>
          <p:cNvPr id="10" name="Rectangle 10"/>
          <p:cNvSpPr>
            <a:spLocks noChangeArrowheads="1"/>
          </p:cNvSpPr>
          <p:nvPr/>
        </p:nvSpPr>
        <p:spPr bwMode="auto">
          <a:xfrm>
            <a:off x="4340318" y="3482648"/>
            <a:ext cx="43152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ساخت تیر آهن های</a:t>
            </a:r>
            <a:r>
              <a:rPr kumimoji="0" lang="fa-IR"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 </a:t>
            </a:r>
            <a:r>
              <a:rPr kumimoji="0" lang="ar-SA"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لانه زنبوری</a:t>
            </a:r>
            <a:r>
              <a:rPr kumimoji="0" lang="fa-IR"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 </a:t>
            </a:r>
            <a:r>
              <a:rPr kumimoji="0" lang="ar-SA"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با الهام از شکل ساخت کندو</a:t>
            </a:r>
            <a:endParaRPr kumimoji="0" lang="fa-IR" altLang="fa-IR" sz="2400" b="0" i="0" u="none" strike="noStrike" cap="none" normalizeH="0" baseline="0" dirty="0">
              <a:ln>
                <a:noFill/>
              </a:ln>
              <a:solidFill>
                <a:schemeClr val="tx1"/>
              </a:solidFill>
              <a:effectLst/>
              <a:latin typeface="Arial" panose="020B0604020202020204" pitchFamily="34" charset="0"/>
              <a:cs typeface="B Koodak" panose="00000700000000000000" pitchFamily="2" charset="-78"/>
            </a:endParaRPr>
          </a:p>
        </p:txBody>
      </p:sp>
      <p:sp>
        <p:nvSpPr>
          <p:cNvPr id="16" name="Rectangle 19"/>
          <p:cNvSpPr>
            <a:spLocks noChangeArrowheads="1"/>
          </p:cNvSpPr>
          <p:nvPr/>
        </p:nvSpPr>
        <p:spPr bwMode="auto">
          <a:xfrm>
            <a:off x="4130092" y="1937672"/>
            <a:ext cx="47357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fa-IR" sz="2400" b="0" i="0" u="none" strike="noStrike" cap="none" normalizeH="0" baseline="0" dirty="0">
                <a:ln>
                  <a:noFill/>
                </a:ln>
                <a:solidFill>
                  <a:srgbClr val="FF0000"/>
                </a:solidFill>
                <a:effectLst/>
                <a:latin typeface="Tahoma" panose="020B0604030504040204" pitchFamily="34" charset="0"/>
                <a:cs typeface="B Koodak" panose="00000700000000000000" pitchFamily="2" charset="-78"/>
              </a:rPr>
              <a:t>ساخت خودرو جادار و خاص از روی انواع ماهی بادکنکی</a:t>
            </a:r>
            <a:endParaRPr kumimoji="0" lang="fa-IR" altLang="fa-IR" sz="2400" b="0" i="0" u="none" strike="noStrike" cap="none" normalizeH="0" baseline="0" dirty="0">
              <a:ln>
                <a:noFill/>
              </a:ln>
              <a:solidFill>
                <a:schemeClr val="tx1"/>
              </a:solidFill>
              <a:effectLst/>
              <a:cs typeface="B Koodak" panose="00000700000000000000" pitchFamily="2" charset="-78"/>
            </a:endParaRPr>
          </a:p>
        </p:txBody>
      </p:sp>
      <p:pic>
        <p:nvPicPr>
          <p:cNvPr id="1032" name="Picture 8" descr="کارکلاسی صفحه 11 کاروفناوری هفتم محصولات فناوری طبیعی و مصنوع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42" y="4400897"/>
            <a:ext cx="3905251"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کارکلاسی صفحه 11 کاروفناوری هفتم محصولات فناوری طبیعی و مصنوع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42" y="3155355"/>
            <a:ext cx="3905251"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کارکلاسی صفحه 11 کاروفناوری هفتم محصولات فناوری طبیعی و مصنوعی"/>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844" y="1399346"/>
            <a:ext cx="3905250" cy="176212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5479078" y="5877272"/>
            <a:ext cx="2037737" cy="523220"/>
          </a:xfrm>
          <a:prstGeom prst="rect">
            <a:avLst/>
          </a:prstGeom>
        </p:spPr>
        <p:txBody>
          <a:bodyPr wrap="none">
            <a:spAutoFit/>
          </a:bodyPr>
          <a:lstStyle/>
          <a:p>
            <a:pPr lvl="0"/>
            <a:r>
              <a:rPr lang="fa-IR" sz="2800" b="1" dirty="0">
                <a:solidFill>
                  <a:prstClr val="black"/>
                </a:solidFill>
                <a:cs typeface="B Koodak" panose="00000700000000000000" pitchFamily="2" charset="-78"/>
                <a:hlinkClick r:id="rId6"/>
              </a:rPr>
              <a:t>جواب در سایت</a:t>
            </a:r>
            <a:endParaRPr lang="fa-IR" sz="2800" b="1" dirty="0">
              <a:solidFill>
                <a:prstClr val="black"/>
              </a:solidFill>
              <a:cs typeface="B Koodak" panose="00000700000000000000" pitchFamily="2" charset="-78"/>
            </a:endParaRPr>
          </a:p>
        </p:txBody>
      </p:sp>
    </p:spTree>
    <p:extLst>
      <p:ext uri="{BB962C8B-B14F-4D97-AF65-F5344CB8AC3E}">
        <p14:creationId xmlns:p14="http://schemas.microsoft.com/office/powerpoint/2010/main" val="16211200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332656"/>
            <a:ext cx="8640960" cy="3416320"/>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endParaRPr lang="fa-IR" sz="2800" b="1" dirty="0">
              <a:solidFill>
                <a:srgbClr val="FF0000"/>
              </a:solidFill>
              <a:latin typeface="Amuzeh-New-Bold"/>
              <a:cs typeface="B Nazanin" panose="00000400000000000000" pitchFamily="2" charset="-78"/>
            </a:endParaRPr>
          </a:p>
          <a:p>
            <a:pPr algn="just" rtl="1"/>
            <a:endParaRPr lang="fa-IR" sz="2400" dirty="0">
              <a:latin typeface="Amuzeh-New-Bold"/>
              <a:cs typeface="B Nazanin" panose="00000400000000000000" pitchFamily="2" charset="-78"/>
            </a:endParaRPr>
          </a:p>
          <a:p>
            <a:pPr algn="just" rtl="1"/>
            <a:r>
              <a:rPr lang="fa-IR" sz="2400" dirty="0">
                <a:solidFill>
                  <a:srgbClr val="00B050"/>
                </a:solidFill>
                <a:latin typeface="Amuzeh-New-Bold"/>
                <a:cs typeface="B Nazanin" panose="00000400000000000000" pitchFamily="2" charset="-78"/>
              </a:rPr>
              <a:t>بررسی پنکه از دیدگاه سیستم</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در گروه خود در مورد پنکه به پرسش های زیر پاسخ دهید:</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1 - اگر اجزای یک سیستم این وسیله باهم ارتباط نداشته باشند این وسیله کار می کند؟</a:t>
            </a:r>
          </a:p>
          <a:p>
            <a:pPr algn="just" rtl="1"/>
            <a:r>
              <a:rPr lang="fa-IR" sz="2400" dirty="0">
                <a:latin typeface="Amuzeh-New-Bold"/>
                <a:cs typeface="B Nazanin" panose="00000400000000000000" pitchFamily="2" charset="-78"/>
              </a:rPr>
              <a:t>2 - چرا نمی توان پروانه این وسیله را، بدون تغییر دادن دیگر اجزا، بزرگ تر ساخت؟</a:t>
            </a:r>
          </a:p>
          <a:p>
            <a:pPr algn="just" rtl="1"/>
            <a:r>
              <a:rPr lang="fa-IR" sz="2400" dirty="0">
                <a:latin typeface="Amuzeh-New-Bold"/>
                <a:cs typeface="B Nazanin" panose="00000400000000000000" pitchFamily="2" charset="-78"/>
              </a:rPr>
              <a:t>3 - فرایندهایی را که در این وسیله می توانید شناسایی کنید در زیر بنویسید.</a:t>
            </a:r>
          </a:p>
        </p:txBody>
      </p:sp>
      <p:pic>
        <p:nvPicPr>
          <p:cNvPr id="3" name="Picture 2"/>
          <p:cNvPicPr>
            <a:picLocks noChangeAspect="1"/>
          </p:cNvPicPr>
          <p:nvPr/>
        </p:nvPicPr>
        <p:blipFill>
          <a:blip r:embed="rId3"/>
          <a:stretch>
            <a:fillRect/>
          </a:stretch>
        </p:blipFill>
        <p:spPr>
          <a:xfrm>
            <a:off x="323528" y="4071184"/>
            <a:ext cx="3024336" cy="2477403"/>
          </a:xfrm>
          <a:prstGeom prst="rect">
            <a:avLst/>
          </a:prstGeom>
        </p:spPr>
      </p:pic>
      <p:sp>
        <p:nvSpPr>
          <p:cNvPr id="5" name="Rectangle 4"/>
          <p:cNvSpPr/>
          <p:nvPr/>
        </p:nvSpPr>
        <p:spPr>
          <a:xfrm>
            <a:off x="6228184" y="5048275"/>
            <a:ext cx="2555508" cy="523220"/>
          </a:xfrm>
          <a:prstGeom prst="rect">
            <a:avLst/>
          </a:prstGeom>
        </p:spPr>
        <p:txBody>
          <a:bodyPr wrap="none">
            <a:spAutoFit/>
          </a:bodyPr>
          <a:lstStyle/>
          <a:p>
            <a:pPr algn="just" rtl="1"/>
            <a:r>
              <a:rPr lang="fa-IR" sz="2800" b="1" dirty="0">
                <a:solidFill>
                  <a:srgbClr val="FF0000"/>
                </a:solidFill>
                <a:latin typeface="Amuzeh-New-Bold"/>
                <a:cs typeface="B Nazanin" panose="00000400000000000000" pitchFamily="2" charset="-78"/>
              </a:rPr>
              <a:t>جواب در صفحه بعد</a:t>
            </a:r>
          </a:p>
        </p:txBody>
      </p:sp>
    </p:spTree>
    <p:extLst>
      <p:ext uri="{BB962C8B-B14F-4D97-AF65-F5344CB8AC3E}">
        <p14:creationId xmlns:p14="http://schemas.microsoft.com/office/powerpoint/2010/main" val="36396730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51520" y="332656"/>
            <a:ext cx="8640960" cy="830997"/>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endParaRPr lang="fa-IR" sz="2400" dirty="0">
              <a:latin typeface="Amuzeh-New-Bold"/>
              <a:cs typeface="B Nazanin" panose="00000400000000000000" pitchFamily="2" charset="-78"/>
            </a:endParaRPr>
          </a:p>
          <a:p>
            <a:pPr algn="just" rtl="1"/>
            <a:r>
              <a:rPr lang="fa-IR" sz="2400" dirty="0">
                <a:solidFill>
                  <a:srgbClr val="00B050"/>
                </a:solidFill>
                <a:latin typeface="Amuzeh-New-Bold"/>
                <a:cs typeface="B Nazanin" panose="00000400000000000000" pitchFamily="2" charset="-78"/>
              </a:rPr>
              <a:t>بررسی پنکه از دیدگاه سیستم</a:t>
            </a:r>
          </a:p>
        </p:txBody>
      </p:sp>
      <p:sp>
        <p:nvSpPr>
          <p:cNvPr id="5" name="Rectangle 4"/>
          <p:cNvSpPr/>
          <p:nvPr/>
        </p:nvSpPr>
        <p:spPr>
          <a:xfrm>
            <a:off x="6864211" y="6025367"/>
            <a:ext cx="2037737" cy="523220"/>
          </a:xfrm>
          <a:prstGeom prst="rect">
            <a:avLst/>
          </a:prstGeom>
        </p:spPr>
        <p:txBody>
          <a:bodyPr wrap="none">
            <a:spAutoFit/>
          </a:bodyPr>
          <a:lstStyle/>
          <a:p>
            <a:pPr lvl="0"/>
            <a:r>
              <a:rPr lang="fa-IR" sz="2800" b="1" dirty="0">
                <a:solidFill>
                  <a:prstClr val="black"/>
                </a:solidFill>
                <a:cs typeface="B Koodak" panose="00000700000000000000" pitchFamily="2" charset="-78"/>
                <a:hlinkClick r:id="rId3"/>
              </a:rPr>
              <a:t>جواب در سایت</a:t>
            </a:r>
            <a:endParaRPr lang="fa-IR" sz="2800" b="1" dirty="0">
              <a:solidFill>
                <a:prstClr val="black"/>
              </a:solidFill>
              <a:cs typeface="B Koodak" panose="00000700000000000000" pitchFamily="2" charset="-78"/>
            </a:endParaRPr>
          </a:p>
        </p:txBody>
      </p:sp>
      <p:sp>
        <p:nvSpPr>
          <p:cNvPr id="6" name="Rectangle 5"/>
          <p:cNvSpPr/>
          <p:nvPr/>
        </p:nvSpPr>
        <p:spPr>
          <a:xfrm>
            <a:off x="251520" y="1340768"/>
            <a:ext cx="8655619" cy="3785652"/>
          </a:xfrm>
          <a:prstGeom prst="rect">
            <a:avLst/>
          </a:prstGeom>
        </p:spPr>
        <p:txBody>
          <a:bodyPr wrap="square">
            <a:spAutoFit/>
          </a:bodyPr>
          <a:lstStyle/>
          <a:p>
            <a:pPr algn="r" rtl="1"/>
            <a:r>
              <a:rPr lang="fa-IR" sz="2000" dirty="0">
                <a:solidFill>
                  <a:srgbClr val="FF0000"/>
                </a:solidFill>
                <a:cs typeface="B Koodak" panose="00000700000000000000" pitchFamily="2" charset="-78"/>
              </a:rPr>
              <a:t>1. اگر اجزای یک سیستم (این وسیله ) باهم ارتباط نداشته باشند این وسیله کار می‌کند؟</a:t>
            </a:r>
          </a:p>
          <a:p>
            <a:pPr algn="just" rtl="1"/>
            <a:r>
              <a:rPr lang="fa-IR" sz="2000" dirty="0">
                <a:cs typeface="B Koodak" panose="00000700000000000000" pitchFamily="2" charset="-78"/>
              </a:rPr>
              <a:t>خیر- اگر اجزای یک سیستم با هم ارتباط نداشته باشند اصلا آن مجموعه سیستم نیست و این وسیله کار نمی کند.</a:t>
            </a:r>
          </a:p>
          <a:p>
            <a:pPr algn="r" rtl="1"/>
            <a:endParaRPr lang="fa-IR" sz="2000" dirty="0">
              <a:cs typeface="B Koodak" panose="00000700000000000000" pitchFamily="2" charset="-78"/>
            </a:endParaRPr>
          </a:p>
          <a:p>
            <a:pPr algn="r" rtl="1"/>
            <a:r>
              <a:rPr lang="fa-IR" sz="2000" dirty="0">
                <a:solidFill>
                  <a:srgbClr val="FF0000"/>
                </a:solidFill>
                <a:cs typeface="B Koodak" panose="00000700000000000000" pitchFamily="2" charset="-78"/>
              </a:rPr>
              <a:t>2. چرا نمی‌توان پروانۀ این وسیله را، بدون تغییر دادن دیگر اجزا، بزرگ‌تر ساخت؟</a:t>
            </a:r>
          </a:p>
          <a:p>
            <a:pPr algn="just" rtl="1"/>
            <a:r>
              <a:rPr lang="fa-IR" sz="2000" dirty="0">
                <a:cs typeface="B Koodak" panose="00000700000000000000" pitchFamily="2" charset="-78"/>
              </a:rPr>
              <a:t>چون اندازه پروانه به اندازه دیگر اجزاء و قدرت تولید باد توسط موتور پنکه بستگی دارد. اگر پروانه بزرگتر باشد باید دیگر قسمت های پنکه هم متناسب با سایز پروانه پنکه تغییر کنند.</a:t>
            </a:r>
          </a:p>
          <a:p>
            <a:pPr algn="r" rtl="1"/>
            <a:endParaRPr lang="fa-IR" sz="2000" dirty="0">
              <a:cs typeface="B Koodak" panose="00000700000000000000" pitchFamily="2" charset="-78"/>
            </a:endParaRPr>
          </a:p>
          <a:p>
            <a:pPr algn="r" rtl="1"/>
            <a:r>
              <a:rPr lang="fa-IR" sz="2000" dirty="0">
                <a:solidFill>
                  <a:srgbClr val="FF0000"/>
                </a:solidFill>
                <a:cs typeface="B Koodak" panose="00000700000000000000" pitchFamily="2" charset="-78"/>
              </a:rPr>
              <a:t>3. فرایندهایی را که در این وسیله می‌توانید شناسایی کنید در زیر بنویسید.</a:t>
            </a:r>
          </a:p>
          <a:p>
            <a:pPr algn="r" rtl="1"/>
            <a:r>
              <a:rPr lang="fa-IR" sz="2000" dirty="0">
                <a:cs typeface="B Koodak" panose="00000700000000000000" pitchFamily="2" charset="-78"/>
              </a:rPr>
              <a:t>تبدیل انرژی الکتریکی به انرژی مکانیکی</a:t>
            </a:r>
          </a:p>
          <a:p>
            <a:pPr algn="r" rtl="1"/>
            <a:r>
              <a:rPr lang="fa-IR" sz="2000" dirty="0">
                <a:cs typeface="B Koodak" panose="00000700000000000000" pitchFamily="2" charset="-78"/>
              </a:rPr>
              <a:t>تبدیل انرژی مکانیکی به انرژی حرکتی و دورانی</a:t>
            </a:r>
          </a:p>
          <a:p>
            <a:pPr algn="r" rtl="1"/>
            <a:r>
              <a:rPr lang="fa-IR" sz="2000" dirty="0">
                <a:cs typeface="B Koodak" panose="00000700000000000000" pitchFamily="2" charset="-78"/>
              </a:rPr>
              <a:t>و نهایتا تبدیل به انرژی باد.</a:t>
            </a:r>
          </a:p>
        </p:txBody>
      </p:sp>
    </p:spTree>
    <p:extLst>
      <p:ext uri="{BB962C8B-B14F-4D97-AF65-F5344CB8AC3E}">
        <p14:creationId xmlns:p14="http://schemas.microsoft.com/office/powerpoint/2010/main" val="2248209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31665" y="476672"/>
            <a:ext cx="8916038" cy="3046988"/>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پرسش</a:t>
            </a:r>
            <a:endParaRPr lang="fa-IR" sz="3200" b="1" dirty="0">
              <a:solidFill>
                <a:srgbClr val="FF0000"/>
              </a:solidFill>
              <a:latin typeface="Amuzeh-New-Bold"/>
              <a:cs typeface="B Nazanin" panose="00000400000000000000" pitchFamily="2" charset="-78"/>
            </a:endParaRPr>
          </a:p>
          <a:p>
            <a:pPr algn="just" rtl="1"/>
            <a:endParaRPr lang="fa-IR" sz="2400" dirty="0">
              <a:latin typeface="Amuzeh-New-Bold"/>
              <a:cs typeface="B Nazanin" panose="00000400000000000000" pitchFamily="2" charset="-78"/>
            </a:endParaRPr>
          </a:p>
          <a:p>
            <a:pPr algn="just" rtl="1"/>
            <a:r>
              <a:rPr lang="fa-IR" sz="2400" dirty="0">
                <a:solidFill>
                  <a:srgbClr val="00B050"/>
                </a:solidFill>
                <a:latin typeface="Amuzeh-New-Bold"/>
                <a:cs typeface="B Nazanin" panose="00000400000000000000" pitchFamily="2" charset="-78"/>
              </a:rPr>
              <a:t>به پرسش های زیر که در باره تفکر سیستمی است پاسخ دهید:</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1 - آیا در کارهایی که به صورت گروهی انجام می دهید باید با دیگران هماهنگ باشید؟</a:t>
            </a:r>
          </a:p>
          <a:p>
            <a:pPr algn="just" rtl="1"/>
            <a:r>
              <a:rPr lang="fa-IR" sz="2400" dirty="0">
                <a:latin typeface="Amuzeh-New-Bold"/>
                <a:cs typeface="B Nazanin" panose="00000400000000000000" pitchFamily="2" charset="-78"/>
              </a:rPr>
              <a:t>٢ - آیا کارهایتان را باید در زمان معینی تمام کنید؟</a:t>
            </a:r>
          </a:p>
          <a:p>
            <a:pPr algn="just" rtl="1"/>
            <a:r>
              <a:rPr lang="fa-IR" sz="2400" dirty="0">
                <a:latin typeface="Amuzeh-New-Bold"/>
                <a:cs typeface="B Nazanin" panose="00000400000000000000" pitchFamily="2" charset="-78"/>
              </a:rPr>
              <a:t>٣ - اگر شما کارتان را درست و خوب انجام ندهید آیا کار دیگران خراب می شود؟</a:t>
            </a:r>
          </a:p>
          <a:p>
            <a:pPr algn="just" rtl="1"/>
            <a:r>
              <a:rPr lang="fa-IR" sz="2400" dirty="0">
                <a:latin typeface="Amuzeh-New-Bold"/>
                <a:cs typeface="B Nazanin" panose="00000400000000000000" pitchFamily="2" charset="-78"/>
              </a:rPr>
              <a:t>٤ - چگونه می توانید با کمک دیگران به اهداف مشترک برسید؟</a:t>
            </a:r>
          </a:p>
        </p:txBody>
      </p:sp>
      <p:sp>
        <p:nvSpPr>
          <p:cNvPr id="5" name="Rectangle 4"/>
          <p:cNvSpPr/>
          <p:nvPr/>
        </p:nvSpPr>
        <p:spPr>
          <a:xfrm>
            <a:off x="6228184" y="4221088"/>
            <a:ext cx="2555508" cy="523220"/>
          </a:xfrm>
          <a:prstGeom prst="rect">
            <a:avLst/>
          </a:prstGeom>
        </p:spPr>
        <p:txBody>
          <a:bodyPr wrap="none">
            <a:spAutoFit/>
          </a:bodyPr>
          <a:lstStyle/>
          <a:p>
            <a:pPr algn="just" rtl="1"/>
            <a:r>
              <a:rPr lang="fa-IR" sz="2800" b="1" dirty="0">
                <a:solidFill>
                  <a:srgbClr val="FF0000"/>
                </a:solidFill>
                <a:latin typeface="Amuzeh-New-Bold"/>
                <a:cs typeface="B Nazanin" panose="00000400000000000000" pitchFamily="2" charset="-78"/>
              </a:rPr>
              <a:t>جواب در صفحه بعد</a:t>
            </a:r>
          </a:p>
        </p:txBody>
      </p:sp>
    </p:spTree>
    <p:extLst>
      <p:ext uri="{BB962C8B-B14F-4D97-AF65-F5344CB8AC3E}">
        <p14:creationId xmlns:p14="http://schemas.microsoft.com/office/powerpoint/2010/main" val="32290601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79511" y="332656"/>
            <a:ext cx="8730841" cy="5262979"/>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پرسش</a:t>
            </a:r>
            <a:endParaRPr lang="fa-IR" sz="2400" dirty="0">
              <a:latin typeface="Amuzeh-New-Bold"/>
              <a:cs typeface="B Nazanin" panose="00000400000000000000" pitchFamily="2" charset="-78"/>
            </a:endParaRPr>
          </a:p>
          <a:p>
            <a:pPr algn="just" rtl="1"/>
            <a:r>
              <a:rPr lang="fa-IR" sz="2400" dirty="0">
                <a:solidFill>
                  <a:schemeClr val="accent2"/>
                </a:solidFill>
                <a:latin typeface="Amuzeh-New-Bold"/>
                <a:cs typeface="B Nazanin" panose="00000400000000000000" pitchFamily="2" charset="-78"/>
              </a:rPr>
              <a:t>به پرسش های زیر که در باره تفکر سیستمی است پاسخ دهید:</a:t>
            </a:r>
          </a:p>
          <a:p>
            <a:pPr algn="just" rtl="1"/>
            <a:r>
              <a:rPr lang="fa-IR" sz="2400" dirty="0">
                <a:solidFill>
                  <a:srgbClr val="FF0000"/>
                </a:solidFill>
                <a:latin typeface="Amuzeh-New-Bold"/>
                <a:cs typeface="B Nazanin" panose="00000400000000000000" pitchFamily="2" charset="-78"/>
              </a:rPr>
              <a:t>1-   آیا در کارهایی که به صورت گروهی انجام می‌دهم باید با دیگران هماهنگ باشم؟</a:t>
            </a:r>
          </a:p>
          <a:p>
            <a:pPr algn="just" rtl="1"/>
            <a:r>
              <a:rPr lang="fa-IR" sz="2400" dirty="0">
                <a:solidFill>
                  <a:srgbClr val="00B050"/>
                </a:solidFill>
                <a:latin typeface="Amuzeh-New-Bold"/>
                <a:cs typeface="B Nazanin" panose="00000400000000000000" pitchFamily="2" charset="-78"/>
              </a:rPr>
              <a:t>بله - هماهنگی شرط لازم برای اجرا و موفقیت کارگروهی است</a:t>
            </a:r>
          </a:p>
          <a:p>
            <a:pPr algn="just" rtl="1"/>
            <a:endParaRPr lang="fa-IR" sz="2400" dirty="0">
              <a:solidFill>
                <a:srgbClr val="00B050"/>
              </a:solidFill>
              <a:latin typeface="Amuzeh-New-Bold"/>
              <a:cs typeface="B Nazanin" panose="00000400000000000000" pitchFamily="2" charset="-78"/>
            </a:endParaRPr>
          </a:p>
          <a:p>
            <a:pPr algn="just" rtl="1"/>
            <a:r>
              <a:rPr lang="fa-IR" sz="2400" dirty="0">
                <a:solidFill>
                  <a:srgbClr val="FF0000"/>
                </a:solidFill>
                <a:latin typeface="Amuzeh-New-Bold"/>
                <a:cs typeface="B Nazanin" panose="00000400000000000000" pitchFamily="2" charset="-78"/>
              </a:rPr>
              <a:t>2-   آیا کارهایم را باید در زمان معینی تمام کنم؟</a:t>
            </a:r>
          </a:p>
          <a:p>
            <a:pPr algn="just" rtl="1"/>
            <a:r>
              <a:rPr lang="fa-IR" sz="2400" dirty="0">
                <a:solidFill>
                  <a:srgbClr val="00B050"/>
                </a:solidFill>
                <a:latin typeface="Amuzeh-New-Bold"/>
                <a:cs typeface="B Nazanin" panose="00000400000000000000" pitchFamily="2" charset="-78"/>
              </a:rPr>
              <a:t>بله - در برنامه ریزی باید زمان پایان کار یا پروژه تعیین شود</a:t>
            </a:r>
          </a:p>
          <a:p>
            <a:pPr algn="just" rtl="1"/>
            <a:endParaRPr lang="fa-IR" sz="2400" dirty="0">
              <a:solidFill>
                <a:srgbClr val="00B050"/>
              </a:solidFill>
              <a:latin typeface="Amuzeh-New-Bold"/>
              <a:cs typeface="B Nazanin" panose="00000400000000000000" pitchFamily="2" charset="-78"/>
            </a:endParaRPr>
          </a:p>
          <a:p>
            <a:pPr algn="just" rtl="1"/>
            <a:r>
              <a:rPr lang="fa-IR" sz="2400" dirty="0">
                <a:solidFill>
                  <a:srgbClr val="FF0000"/>
                </a:solidFill>
                <a:latin typeface="Amuzeh-New-Bold"/>
                <a:cs typeface="B Nazanin" panose="00000400000000000000" pitchFamily="2" charset="-78"/>
              </a:rPr>
              <a:t>3-  اگر من کارم را درست انجام ندهم آیا کار دیگران خراب می‌شود؟</a:t>
            </a:r>
          </a:p>
          <a:p>
            <a:pPr algn="just" rtl="1"/>
            <a:r>
              <a:rPr lang="fa-IR" sz="2400" dirty="0">
                <a:solidFill>
                  <a:srgbClr val="00B050"/>
                </a:solidFill>
                <a:latin typeface="Amuzeh-New-Bold"/>
                <a:cs typeface="B Nazanin" panose="00000400000000000000" pitchFamily="2" charset="-78"/>
              </a:rPr>
              <a:t>بله درکارگروهی کار همه ی اعضاء به هم وابسته است و درست کارنکردن یکی برکاردیگران تاثیر دارد</a:t>
            </a:r>
          </a:p>
          <a:p>
            <a:pPr algn="just" rtl="1"/>
            <a:endParaRPr lang="fa-IR" sz="2400" dirty="0">
              <a:solidFill>
                <a:srgbClr val="00B050"/>
              </a:solidFill>
              <a:latin typeface="Amuzeh-New-Bold"/>
              <a:cs typeface="B Nazanin" panose="00000400000000000000" pitchFamily="2" charset="-78"/>
            </a:endParaRPr>
          </a:p>
          <a:p>
            <a:pPr algn="just" rtl="1"/>
            <a:r>
              <a:rPr lang="fa-IR" sz="2400" dirty="0">
                <a:solidFill>
                  <a:srgbClr val="FF0000"/>
                </a:solidFill>
                <a:latin typeface="Amuzeh-New-Bold"/>
                <a:cs typeface="B Nazanin" panose="00000400000000000000" pitchFamily="2" charset="-78"/>
              </a:rPr>
              <a:t>4- چگونه می‌توانم با کمک دیگران به اهداف مشترک برسم؟</a:t>
            </a:r>
          </a:p>
          <a:p>
            <a:pPr algn="just" rtl="1"/>
            <a:r>
              <a:rPr lang="fa-IR" sz="2400" dirty="0">
                <a:solidFill>
                  <a:srgbClr val="00B050"/>
                </a:solidFill>
                <a:latin typeface="Amuzeh-New-Bold"/>
                <a:cs typeface="B Nazanin" panose="00000400000000000000" pitchFamily="2" charset="-78"/>
              </a:rPr>
              <a:t>با همکاری - تعامل - و انجام وظیفه به نحو احسن</a:t>
            </a:r>
          </a:p>
        </p:txBody>
      </p:sp>
      <p:sp>
        <p:nvSpPr>
          <p:cNvPr id="4" name="TextBox 3"/>
          <p:cNvSpPr txBox="1"/>
          <p:nvPr/>
        </p:nvSpPr>
        <p:spPr>
          <a:xfrm>
            <a:off x="6882727" y="5877272"/>
            <a:ext cx="2037737" cy="523220"/>
          </a:xfrm>
          <a:prstGeom prst="rect">
            <a:avLst/>
          </a:prstGeom>
          <a:noFill/>
        </p:spPr>
        <p:txBody>
          <a:bodyPr wrap="none" rtlCol="1">
            <a:spAutoFit/>
          </a:bodyPr>
          <a:lstStyle/>
          <a:p>
            <a:r>
              <a:rPr lang="fa-IR" sz="2800" b="1" dirty="0">
                <a:cs typeface="B Nazanin" panose="00000400000000000000" pitchFamily="2" charset="-78"/>
                <a:hlinkClick r:id="rId3"/>
              </a:rPr>
              <a:t>جواب در سایت</a:t>
            </a:r>
            <a:endParaRPr lang="fa-IR" sz="2800" b="1" dirty="0">
              <a:cs typeface="B Nazanin" panose="00000400000000000000" pitchFamily="2" charset="-78"/>
            </a:endParaRPr>
          </a:p>
        </p:txBody>
      </p:sp>
    </p:spTree>
    <p:extLst>
      <p:ext uri="{BB962C8B-B14F-4D97-AF65-F5344CB8AC3E}">
        <p14:creationId xmlns:p14="http://schemas.microsoft.com/office/powerpoint/2010/main" val="28659635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07595" y="476672"/>
            <a:ext cx="8684885" cy="2000548"/>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p>
          <a:p>
            <a:pPr algn="just" rtl="1"/>
            <a:endParaRPr lang="fa-IR" sz="2400" dirty="0">
              <a:latin typeface="Amuzeh-New-Bold"/>
              <a:cs typeface="B Nazanin" panose="00000400000000000000" pitchFamily="2" charset="-78"/>
            </a:endParaRPr>
          </a:p>
          <a:p>
            <a:pPr algn="just" rtl="1"/>
            <a:r>
              <a:rPr lang="fa-IR" sz="2400" dirty="0">
                <a:solidFill>
                  <a:srgbClr val="00B050"/>
                </a:solidFill>
                <a:latin typeface="Amuzeh-New-Bold"/>
                <a:cs typeface="B Nazanin" panose="00000400000000000000" pitchFamily="2" charset="-78"/>
              </a:rPr>
              <a:t>بررسی چند سیستم در بدن انسان</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در گروه خود، دستگاه ها و زیر سیستم های بدن انسان را در جدول بنویسید.</a:t>
            </a:r>
          </a:p>
        </p:txBody>
      </p:sp>
      <p:pic>
        <p:nvPicPr>
          <p:cNvPr id="3" name="Picture 2"/>
          <p:cNvPicPr>
            <a:picLocks noChangeAspect="1"/>
          </p:cNvPicPr>
          <p:nvPr/>
        </p:nvPicPr>
        <p:blipFill>
          <a:blip r:embed="rId3"/>
          <a:stretch>
            <a:fillRect/>
          </a:stretch>
        </p:blipFill>
        <p:spPr>
          <a:xfrm>
            <a:off x="915117" y="2477220"/>
            <a:ext cx="7977363" cy="2088257"/>
          </a:xfrm>
          <a:prstGeom prst="rect">
            <a:avLst/>
          </a:prstGeom>
        </p:spPr>
      </p:pic>
      <p:sp>
        <p:nvSpPr>
          <p:cNvPr id="5" name="Rectangle 4"/>
          <p:cNvSpPr/>
          <p:nvPr/>
        </p:nvSpPr>
        <p:spPr>
          <a:xfrm>
            <a:off x="6336972" y="4869160"/>
            <a:ext cx="2555508" cy="523220"/>
          </a:xfrm>
          <a:prstGeom prst="rect">
            <a:avLst/>
          </a:prstGeom>
        </p:spPr>
        <p:txBody>
          <a:bodyPr wrap="none">
            <a:spAutoFit/>
          </a:bodyPr>
          <a:lstStyle/>
          <a:p>
            <a:pPr algn="just" rtl="1"/>
            <a:r>
              <a:rPr lang="fa-IR" sz="2800" b="1" dirty="0">
                <a:solidFill>
                  <a:srgbClr val="FF0000"/>
                </a:solidFill>
                <a:latin typeface="Amuzeh-New-Bold"/>
                <a:cs typeface="B Nazanin" panose="00000400000000000000" pitchFamily="2" charset="-78"/>
              </a:rPr>
              <a:t>جواب در صفحه بعد</a:t>
            </a:r>
          </a:p>
        </p:txBody>
      </p:sp>
    </p:spTree>
    <p:extLst>
      <p:ext uri="{BB962C8B-B14F-4D97-AF65-F5344CB8AC3E}">
        <p14:creationId xmlns:p14="http://schemas.microsoft.com/office/powerpoint/2010/main" val="17302033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79512" y="260648"/>
            <a:ext cx="8789328" cy="1569660"/>
          </a:xfrm>
          <a:prstGeom prst="rect">
            <a:avLst/>
          </a:prstGeom>
        </p:spPr>
        <p:txBody>
          <a:bodyPr wrap="square">
            <a:spAutoFit/>
          </a:bodyPr>
          <a:lstStyle/>
          <a:p>
            <a:pPr algn="just" rtl="1"/>
            <a:r>
              <a:rPr lang="fa-IR" sz="2400" b="1" dirty="0">
                <a:solidFill>
                  <a:srgbClr val="FF0000"/>
                </a:solidFill>
                <a:latin typeface="Amir-New"/>
                <a:cs typeface="B Nazanin" panose="00000400000000000000" pitchFamily="2" charset="-78"/>
              </a:rPr>
              <a:t>کارکلاسی</a:t>
            </a:r>
            <a:endParaRPr lang="fa-IR" sz="2400" dirty="0">
              <a:latin typeface="Amir-New"/>
              <a:cs typeface="B Nazanin" panose="00000400000000000000" pitchFamily="2" charset="-78"/>
            </a:endParaRPr>
          </a:p>
          <a:p>
            <a:pPr algn="just" rtl="1"/>
            <a:r>
              <a:rPr lang="fa-IR" sz="2400" dirty="0">
                <a:solidFill>
                  <a:srgbClr val="0070C0"/>
                </a:solidFill>
                <a:latin typeface="Amuzeh-New-Bold"/>
                <a:cs typeface="B Nazanin" panose="00000400000000000000" pitchFamily="2" charset="-78"/>
              </a:rPr>
              <a:t>بررسی چند اختراع و نوآوری</a:t>
            </a:r>
          </a:p>
          <a:p>
            <a:pPr algn="just" rtl="1"/>
            <a:r>
              <a:rPr lang="fa-IR" sz="2400" dirty="0">
                <a:latin typeface="Amuzeh-New-Bold"/>
                <a:cs typeface="B Nazanin" panose="00000400000000000000" pitchFamily="2" charset="-78"/>
              </a:rPr>
              <a:t>با کمک دوستان خود، یک گروه تشکیل دهید و چند اختراع را که در پیرامونتان وجود دارد در جدول به همراه هدف از اختراع آنها، بنویسید.</a:t>
            </a:r>
          </a:p>
        </p:txBody>
      </p:sp>
      <p:graphicFrame>
        <p:nvGraphicFramePr>
          <p:cNvPr id="5" name="Table 4"/>
          <p:cNvGraphicFramePr>
            <a:graphicFrameLocks noGrp="1"/>
          </p:cNvGraphicFramePr>
          <p:nvPr>
            <p:extLst>
              <p:ext uri="{D42A27DB-BD31-4B8C-83A1-F6EECF244321}">
                <p14:modId xmlns:p14="http://schemas.microsoft.com/office/powerpoint/2010/main" val="2533514297"/>
              </p:ext>
            </p:extLst>
          </p:nvPr>
        </p:nvGraphicFramePr>
        <p:xfrm>
          <a:off x="251520" y="1988840"/>
          <a:ext cx="8640960" cy="4038600"/>
        </p:xfrm>
        <a:graphic>
          <a:graphicData uri="http://schemas.openxmlformats.org/drawingml/2006/table">
            <a:tbl>
              <a:tblPr/>
              <a:tblGrid>
                <a:gridCol w="4242634">
                  <a:extLst>
                    <a:ext uri="{9D8B030D-6E8A-4147-A177-3AD203B41FA5}">
                      <a16:colId xmlns:a16="http://schemas.microsoft.com/office/drawing/2014/main" val="501103052"/>
                    </a:ext>
                  </a:extLst>
                </a:gridCol>
                <a:gridCol w="4398326">
                  <a:extLst>
                    <a:ext uri="{9D8B030D-6E8A-4147-A177-3AD203B41FA5}">
                      <a16:colId xmlns:a16="http://schemas.microsoft.com/office/drawing/2014/main" val="1045440205"/>
                    </a:ext>
                  </a:extLst>
                </a:gridCol>
              </a:tblGrid>
              <a:tr h="403860">
                <a:tc>
                  <a:txBody>
                    <a:bodyPr/>
                    <a:lstStyle/>
                    <a:p>
                      <a:pPr marL="342900" marR="0" lvl="1" indent="0" algn="r" defTabSz="685800" rtl="1" eaLnBrk="1" fontAlgn="auto" latinLnBrk="0" hangingPunct="1">
                        <a:lnSpc>
                          <a:spcPct val="100000"/>
                        </a:lnSpc>
                        <a:spcBef>
                          <a:spcPts val="0"/>
                        </a:spcBef>
                        <a:spcAft>
                          <a:spcPts val="0"/>
                        </a:spcAft>
                        <a:buClrTx/>
                        <a:buSzTx/>
                        <a:buFontTx/>
                        <a:buNone/>
                        <a:tabLst/>
                        <a:defRPr/>
                      </a:pPr>
                      <a:r>
                        <a:rPr lang="fa-IR" sz="2000" dirty="0">
                          <a:solidFill>
                            <a:srgbClr val="FF0000"/>
                          </a:solidFill>
                          <a:effectLst/>
                          <a:latin typeface="tahoma" panose="020B0604030504040204" pitchFamily="34" charset="0"/>
                          <a:cs typeface="B Titr" panose="00000700000000000000" pitchFamily="2" charset="-78"/>
                        </a:rPr>
                        <a:t>هدف از اختراع و نوآوری</a:t>
                      </a:r>
                      <a:endParaRPr lang="fa-IR" sz="2000" dirty="0">
                        <a:cs typeface="B Titr"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42900" marR="0" lvl="1" indent="0" algn="r" defTabSz="685800" rtl="1" eaLnBrk="1" fontAlgn="auto" latinLnBrk="0" hangingPunct="1">
                        <a:lnSpc>
                          <a:spcPct val="100000"/>
                        </a:lnSpc>
                        <a:spcBef>
                          <a:spcPts val="0"/>
                        </a:spcBef>
                        <a:spcAft>
                          <a:spcPts val="0"/>
                        </a:spcAft>
                        <a:buClrTx/>
                        <a:buSzTx/>
                        <a:buFontTx/>
                        <a:buNone/>
                        <a:tabLst/>
                        <a:defRPr/>
                      </a:pPr>
                      <a:r>
                        <a:rPr lang="fa-IR" sz="2000" dirty="0">
                          <a:solidFill>
                            <a:srgbClr val="FF0000"/>
                          </a:solidFill>
                          <a:effectLst/>
                          <a:latin typeface="tahoma" panose="020B0604030504040204" pitchFamily="34" charset="0"/>
                          <a:cs typeface="B Titr" panose="00000700000000000000" pitchFamily="2" charset="-78"/>
                        </a:rPr>
                        <a:t>نام اختراع </a:t>
                      </a:r>
                      <a:endParaRPr lang="fa-IR" sz="2000" dirty="0">
                        <a:cs typeface="B Titr"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282696"/>
                  </a:ext>
                </a:extLst>
              </a:tr>
              <a:tr h="403860">
                <a:tc>
                  <a:txBody>
                    <a:bodyPr/>
                    <a:lstStyle/>
                    <a:p>
                      <a:pPr lvl="1" algn="r"/>
                      <a:r>
                        <a:rPr lang="fa-IR" sz="2400" dirty="0">
                          <a:solidFill>
                            <a:srgbClr val="0000FF"/>
                          </a:solidFill>
                          <a:effectLst/>
                          <a:latin typeface="tahoma" panose="020B0604030504040204" pitchFamily="34" charset="0"/>
                          <a:cs typeface="B Koodak" panose="00000700000000000000" pitchFamily="2" charset="-78"/>
                        </a:rPr>
                        <a:t>سرعت، دقت و تنوع دوخت</a:t>
                      </a:r>
                      <a:endParaRPr lang="fa-IR" sz="2400" dirty="0">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r"/>
                      <a:r>
                        <a:rPr lang="fa-IR" sz="2400" dirty="0">
                          <a:solidFill>
                            <a:srgbClr val="0000FF"/>
                          </a:solidFill>
                          <a:effectLst/>
                          <a:latin typeface="tahoma" panose="020B0604030504040204" pitchFamily="34" charset="0"/>
                          <a:cs typeface="B Koodak" panose="00000700000000000000" pitchFamily="2" charset="-78"/>
                        </a:rPr>
                        <a:t>چرخ خیاطی</a:t>
                      </a:r>
                      <a:endParaRPr lang="fa-IR" sz="2400" dirty="0">
                        <a:effectLst/>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2593069"/>
                  </a:ext>
                </a:extLst>
              </a:tr>
              <a:tr h="403860">
                <a:tc>
                  <a:txBody>
                    <a:bodyPr/>
                    <a:lstStyle/>
                    <a:p>
                      <a:pPr lvl="1" algn="r"/>
                      <a:r>
                        <a:rPr lang="fa-IR" sz="2400" dirty="0">
                          <a:solidFill>
                            <a:srgbClr val="006600"/>
                          </a:solidFill>
                          <a:effectLst/>
                          <a:latin typeface="tahoma" panose="020B0604030504040204" pitchFamily="34" charset="0"/>
                          <a:cs typeface="B Koodak" panose="00000700000000000000" pitchFamily="2" charset="-78"/>
                        </a:rPr>
                        <a:t>تولید سرما در مناطق مرطوب</a:t>
                      </a:r>
                      <a:endParaRPr lang="fa-IR" sz="2400" dirty="0">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r"/>
                      <a:r>
                        <a:rPr lang="fa-IR" sz="2400" dirty="0">
                          <a:solidFill>
                            <a:srgbClr val="006600"/>
                          </a:solidFill>
                          <a:effectLst/>
                          <a:latin typeface="tahoma" panose="020B0604030504040204" pitchFamily="34" charset="0"/>
                          <a:cs typeface="B Koodak" panose="00000700000000000000" pitchFamily="2" charset="-78"/>
                        </a:rPr>
                        <a:t>کولر گازی</a:t>
                      </a:r>
                      <a:endParaRPr lang="fa-IR" sz="2400" dirty="0">
                        <a:effectLst/>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6882710"/>
                  </a:ext>
                </a:extLst>
              </a:tr>
              <a:tr h="403860">
                <a:tc>
                  <a:txBody>
                    <a:bodyPr/>
                    <a:lstStyle/>
                    <a:p>
                      <a:pPr lvl="1" algn="r"/>
                      <a:r>
                        <a:rPr lang="fa-IR" sz="2400" dirty="0">
                          <a:solidFill>
                            <a:srgbClr val="0000FF"/>
                          </a:solidFill>
                          <a:effectLst/>
                          <a:latin typeface="tahoma" panose="020B0604030504040204" pitchFamily="34" charset="0"/>
                          <a:cs typeface="B Koodak" panose="00000700000000000000" pitchFamily="2" charset="-78"/>
                        </a:rPr>
                        <a:t>خردکردن سریع گوشت</a:t>
                      </a:r>
                      <a:endParaRPr lang="fa-IR" sz="2400" dirty="0">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r"/>
                      <a:r>
                        <a:rPr lang="fa-IR" sz="2400" dirty="0">
                          <a:solidFill>
                            <a:srgbClr val="0000FF"/>
                          </a:solidFill>
                          <a:effectLst/>
                          <a:latin typeface="tahoma" panose="020B0604030504040204" pitchFamily="34" charset="0"/>
                          <a:cs typeface="B Koodak" panose="00000700000000000000" pitchFamily="2" charset="-78"/>
                        </a:rPr>
                        <a:t>چرخ گوشت</a:t>
                      </a:r>
                      <a:endParaRPr lang="fa-IR" sz="2400" dirty="0">
                        <a:effectLst/>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9362352"/>
                  </a:ext>
                </a:extLst>
              </a:tr>
              <a:tr h="403860">
                <a:tc>
                  <a:txBody>
                    <a:bodyPr/>
                    <a:lstStyle/>
                    <a:p>
                      <a:pPr lvl="1" algn="r"/>
                      <a:r>
                        <a:rPr lang="fa-IR" sz="2400" dirty="0">
                          <a:solidFill>
                            <a:srgbClr val="008000"/>
                          </a:solidFill>
                          <a:effectLst/>
                          <a:latin typeface="tahoma" panose="020B0604030504040204" pitchFamily="34" charset="0"/>
                          <a:cs typeface="B Koodak" panose="00000700000000000000" pitchFamily="2" charset="-78"/>
                        </a:rPr>
                        <a:t>ایجاد جرقه  یا شعله کم خطر</a:t>
                      </a:r>
                      <a:endParaRPr lang="fa-IR" sz="2400" dirty="0">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r"/>
                      <a:r>
                        <a:rPr lang="fa-IR" sz="2400" dirty="0">
                          <a:solidFill>
                            <a:srgbClr val="008000"/>
                          </a:solidFill>
                          <a:effectLst/>
                          <a:latin typeface="tahoma" panose="020B0604030504040204" pitchFamily="34" charset="0"/>
                          <a:cs typeface="B Koodak" panose="00000700000000000000" pitchFamily="2" charset="-78"/>
                        </a:rPr>
                        <a:t>فندک</a:t>
                      </a:r>
                      <a:endParaRPr lang="fa-IR" sz="2400" dirty="0">
                        <a:effectLst/>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2515563"/>
                  </a:ext>
                </a:extLst>
              </a:tr>
              <a:tr h="403860">
                <a:tc>
                  <a:txBody>
                    <a:bodyPr/>
                    <a:lstStyle/>
                    <a:p>
                      <a:pPr lvl="1" algn="r"/>
                      <a:r>
                        <a:rPr lang="fa-IR" sz="2400" dirty="0">
                          <a:solidFill>
                            <a:srgbClr val="0000FF"/>
                          </a:solidFill>
                          <a:effectLst/>
                          <a:latin typeface="tahoma" panose="020B0604030504040204" pitchFamily="34" charset="0"/>
                          <a:cs typeface="B Koodak" panose="00000700000000000000" pitchFamily="2" charset="-78"/>
                        </a:rPr>
                        <a:t>جابجایی افراد در ساختمان</a:t>
                      </a:r>
                      <a:endParaRPr lang="fa-IR" sz="2400" dirty="0">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r"/>
                      <a:r>
                        <a:rPr lang="fa-IR" sz="2400" dirty="0">
                          <a:solidFill>
                            <a:schemeClr val="accent2"/>
                          </a:solidFill>
                          <a:effectLst/>
                          <a:latin typeface="tahoma" panose="020B0604030504040204" pitchFamily="34" charset="0"/>
                          <a:cs typeface="B Koodak" panose="00000700000000000000" pitchFamily="2" charset="-78"/>
                        </a:rPr>
                        <a:t>آسانسور</a:t>
                      </a:r>
                      <a:endParaRPr lang="fa-IR" sz="2400" dirty="0">
                        <a:solidFill>
                          <a:schemeClr val="accent2"/>
                        </a:solidFill>
                        <a:effectLst/>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156680"/>
                  </a:ext>
                </a:extLst>
              </a:tr>
              <a:tr h="403860">
                <a:tc>
                  <a:txBody>
                    <a:bodyPr/>
                    <a:lstStyle/>
                    <a:p>
                      <a:pPr lvl="1" algn="r"/>
                      <a:r>
                        <a:rPr lang="fa-IR" sz="2400" dirty="0">
                          <a:solidFill>
                            <a:srgbClr val="008000"/>
                          </a:solidFill>
                          <a:effectLst/>
                          <a:latin typeface="tahoma" panose="020B0604030504040204" pitchFamily="34" charset="0"/>
                          <a:cs typeface="B Koodak" panose="00000700000000000000" pitchFamily="2" charset="-78"/>
                        </a:rPr>
                        <a:t>جابجا کردن بار و مسافر</a:t>
                      </a:r>
                      <a:endParaRPr lang="fa-IR" sz="2400" dirty="0">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r"/>
                      <a:r>
                        <a:rPr lang="fa-IR" sz="2400" dirty="0">
                          <a:solidFill>
                            <a:srgbClr val="008000"/>
                          </a:solidFill>
                          <a:effectLst/>
                          <a:latin typeface="tahoma" panose="020B0604030504040204" pitchFamily="34" charset="0"/>
                          <a:cs typeface="B Koodak" panose="00000700000000000000" pitchFamily="2" charset="-78"/>
                        </a:rPr>
                        <a:t>خودرو</a:t>
                      </a:r>
                      <a:endParaRPr lang="fa-IR" sz="2400" dirty="0">
                        <a:effectLst/>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4862419"/>
                  </a:ext>
                </a:extLst>
              </a:tr>
              <a:tr h="403860">
                <a:tc>
                  <a:txBody>
                    <a:bodyPr/>
                    <a:lstStyle/>
                    <a:p>
                      <a:pPr lvl="1" algn="r"/>
                      <a:r>
                        <a:rPr lang="fa-IR" sz="2400" dirty="0">
                          <a:solidFill>
                            <a:srgbClr val="0000FF"/>
                          </a:solidFill>
                          <a:effectLst/>
                          <a:latin typeface="tahoma" panose="020B0604030504040204" pitchFamily="34" charset="0"/>
                          <a:cs typeface="B Koodak" panose="00000700000000000000" pitchFamily="2" charset="-78"/>
                        </a:rPr>
                        <a:t>کارکردن با رایانه در همه جا</a:t>
                      </a:r>
                      <a:endParaRPr lang="fa-IR" sz="2400" dirty="0">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r"/>
                      <a:r>
                        <a:rPr lang="fa-IR" sz="2400" dirty="0">
                          <a:solidFill>
                            <a:srgbClr val="0000FF"/>
                          </a:solidFill>
                          <a:effectLst/>
                          <a:latin typeface="tahoma" panose="020B0604030504040204" pitchFamily="34" charset="0"/>
                          <a:cs typeface="B Koodak" panose="00000700000000000000" pitchFamily="2" charset="-78"/>
                        </a:rPr>
                        <a:t>لپ تاپ</a:t>
                      </a:r>
                      <a:endParaRPr lang="fa-IR" sz="2400" dirty="0">
                        <a:effectLst/>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5764674"/>
                  </a:ext>
                </a:extLst>
              </a:tr>
              <a:tr h="403860">
                <a:tc>
                  <a:txBody>
                    <a:bodyPr/>
                    <a:lstStyle/>
                    <a:p>
                      <a:pPr lvl="1" algn="r"/>
                      <a:r>
                        <a:rPr lang="fa-IR" sz="2400" dirty="0">
                          <a:solidFill>
                            <a:srgbClr val="008000"/>
                          </a:solidFill>
                          <a:effectLst/>
                          <a:latin typeface="tahoma" panose="020B0604030504040204" pitchFamily="34" charset="0"/>
                          <a:cs typeface="B Koodak" panose="00000700000000000000" pitchFamily="2" charset="-78"/>
                        </a:rPr>
                        <a:t>نوشتن روان و راحت با جوهر</a:t>
                      </a:r>
                      <a:endParaRPr lang="fa-IR" sz="2400" dirty="0">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r"/>
                      <a:r>
                        <a:rPr lang="fa-IR" sz="2400" dirty="0">
                          <a:solidFill>
                            <a:srgbClr val="008000"/>
                          </a:solidFill>
                          <a:effectLst/>
                          <a:latin typeface="tahoma" panose="020B0604030504040204" pitchFamily="34" charset="0"/>
                          <a:cs typeface="B Koodak" panose="00000700000000000000" pitchFamily="2" charset="-78"/>
                        </a:rPr>
                        <a:t>خودکار</a:t>
                      </a:r>
                      <a:endParaRPr lang="fa-IR" sz="2400" dirty="0">
                        <a:effectLst/>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0343971"/>
                  </a:ext>
                </a:extLst>
              </a:tr>
              <a:tr h="403860">
                <a:tc>
                  <a:txBody>
                    <a:bodyPr/>
                    <a:lstStyle/>
                    <a:p>
                      <a:pPr lvl="1" algn="r"/>
                      <a:r>
                        <a:rPr lang="fa-IR" sz="2400" dirty="0">
                          <a:solidFill>
                            <a:srgbClr val="0000FF"/>
                          </a:solidFill>
                          <a:effectLst/>
                          <a:latin typeface="tahoma" panose="020B0604030504040204" pitchFamily="34" charset="0"/>
                          <a:cs typeface="B Koodak" panose="00000700000000000000" pitchFamily="2" charset="-78"/>
                        </a:rPr>
                        <a:t>انجام سریع عملیات ریاضی</a:t>
                      </a:r>
                      <a:endParaRPr lang="fa-IR" sz="2400" dirty="0">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r"/>
                      <a:r>
                        <a:rPr lang="fa-IR" sz="2400" dirty="0">
                          <a:solidFill>
                            <a:srgbClr val="0000FF"/>
                          </a:solidFill>
                          <a:effectLst/>
                          <a:latin typeface="tahoma" panose="020B0604030504040204" pitchFamily="34" charset="0"/>
                          <a:cs typeface="B Koodak" panose="00000700000000000000" pitchFamily="2" charset="-78"/>
                        </a:rPr>
                        <a:t>ماشین حساب</a:t>
                      </a:r>
                      <a:endParaRPr lang="fa-IR" sz="2400" dirty="0">
                        <a:effectLst/>
                        <a:cs typeface="B Koodak" panose="00000700000000000000" pitchFamily="2" charset="-78"/>
                      </a:endParaRPr>
                    </a:p>
                  </a:txBody>
                  <a:tcPr marL="4343" marR="4343" marT="4343" marB="43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7724176"/>
                  </a:ext>
                </a:extLst>
              </a:tr>
            </a:tbl>
          </a:graphicData>
        </a:graphic>
      </p:graphicFrame>
      <p:sp>
        <p:nvSpPr>
          <p:cNvPr id="6" name="TextBox 5"/>
          <p:cNvSpPr txBox="1"/>
          <p:nvPr/>
        </p:nvSpPr>
        <p:spPr>
          <a:xfrm>
            <a:off x="6676793" y="6040446"/>
            <a:ext cx="2302233" cy="584775"/>
          </a:xfrm>
          <a:prstGeom prst="rect">
            <a:avLst/>
          </a:prstGeom>
          <a:noFill/>
        </p:spPr>
        <p:txBody>
          <a:bodyPr wrap="none" rtlCol="1">
            <a:spAutoFit/>
          </a:bodyPr>
          <a:lstStyle/>
          <a:p>
            <a:r>
              <a:rPr lang="fa-IR" sz="3200" b="1" dirty="0">
                <a:cs typeface="B Nazanin" panose="00000400000000000000" pitchFamily="2" charset="-78"/>
                <a:hlinkClick r:id="rId4"/>
              </a:rPr>
              <a:t>جواب در سایت</a:t>
            </a:r>
            <a:endParaRPr lang="fa-IR" sz="3200" b="1" dirty="0">
              <a:cs typeface="B Nazanin" panose="00000400000000000000" pitchFamily="2" charset="-78"/>
            </a:endParaRPr>
          </a:p>
        </p:txBody>
      </p:sp>
    </p:spTree>
    <p:custDataLst>
      <p:tags r:id="rId2"/>
    </p:custDataLst>
    <p:extLst>
      <p:ext uri="{BB962C8B-B14F-4D97-AF65-F5344CB8AC3E}">
        <p14:creationId xmlns:p14="http://schemas.microsoft.com/office/powerpoint/2010/main" val="1006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06979" y="332656"/>
            <a:ext cx="8684885" cy="830997"/>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endParaRPr lang="fa-IR" sz="2400" dirty="0">
              <a:latin typeface="Amuzeh-New-Bold"/>
              <a:cs typeface="B Nazanin" panose="00000400000000000000" pitchFamily="2" charset="-78"/>
            </a:endParaRPr>
          </a:p>
          <a:p>
            <a:pPr algn="just" rtl="1"/>
            <a:r>
              <a:rPr lang="fa-IR" sz="2400" dirty="0">
                <a:solidFill>
                  <a:srgbClr val="00B050"/>
                </a:solidFill>
                <a:latin typeface="Amuzeh-New-Bold"/>
                <a:cs typeface="B Nazanin" panose="00000400000000000000" pitchFamily="2" charset="-78"/>
              </a:rPr>
              <a:t>بررسی چند سیستم در بدن انسان</a:t>
            </a:r>
            <a:endParaRPr lang="fa-IR" sz="2400" dirty="0">
              <a:latin typeface="Amuzeh-New-Bold"/>
              <a:cs typeface="B Nazanin" panose="00000400000000000000" pitchFamily="2" charset="-78"/>
            </a:endParaRPr>
          </a:p>
        </p:txBody>
      </p:sp>
      <p:sp>
        <p:nvSpPr>
          <p:cNvPr id="5" name="TextBox 4"/>
          <p:cNvSpPr txBox="1"/>
          <p:nvPr/>
        </p:nvSpPr>
        <p:spPr>
          <a:xfrm>
            <a:off x="5666301" y="6003892"/>
            <a:ext cx="3225563" cy="523220"/>
          </a:xfrm>
          <a:prstGeom prst="rect">
            <a:avLst/>
          </a:prstGeom>
          <a:noFill/>
        </p:spPr>
        <p:txBody>
          <a:bodyPr wrap="none" rtlCol="1">
            <a:spAutoFit/>
          </a:bodyPr>
          <a:lstStyle/>
          <a:p>
            <a:r>
              <a:rPr lang="fa-IR" sz="2800" b="1" dirty="0">
                <a:cs typeface="B Nazanin" panose="00000400000000000000" pitchFamily="2" charset="-78"/>
              </a:rPr>
              <a:t>ادامه جواب در صفحه بعد</a:t>
            </a:r>
          </a:p>
        </p:txBody>
      </p:sp>
      <p:pic>
        <p:nvPicPr>
          <p:cNvPr id="2050" name="Picture 2" descr="کارکلاسی صفحه 13 کاروفناوری هفتم بررسی چند سیستم در بدن انسان">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79" y="1268760"/>
            <a:ext cx="8684885"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1695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06979" y="332656"/>
            <a:ext cx="8684885" cy="830997"/>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endParaRPr lang="fa-IR" sz="2400" dirty="0">
              <a:latin typeface="Amuzeh-New-Bold"/>
              <a:cs typeface="B Nazanin" panose="00000400000000000000" pitchFamily="2" charset="-78"/>
            </a:endParaRPr>
          </a:p>
          <a:p>
            <a:pPr algn="just" rtl="1"/>
            <a:r>
              <a:rPr lang="fa-IR" sz="2400" dirty="0">
                <a:solidFill>
                  <a:srgbClr val="00B050"/>
                </a:solidFill>
                <a:latin typeface="Amuzeh-New-Bold"/>
                <a:cs typeface="B Nazanin" panose="00000400000000000000" pitchFamily="2" charset="-78"/>
              </a:rPr>
              <a:t>بررسی چند سیستم در بدن انسان</a:t>
            </a:r>
            <a:endParaRPr lang="fa-IR" sz="2400" dirty="0">
              <a:latin typeface="Amuzeh-New-Bold"/>
              <a:cs typeface="B Nazanin" panose="00000400000000000000" pitchFamily="2" charset="-78"/>
            </a:endParaRPr>
          </a:p>
        </p:txBody>
      </p:sp>
      <p:sp>
        <p:nvSpPr>
          <p:cNvPr id="5" name="TextBox 4"/>
          <p:cNvSpPr txBox="1"/>
          <p:nvPr/>
        </p:nvSpPr>
        <p:spPr>
          <a:xfrm>
            <a:off x="6168881" y="5947457"/>
            <a:ext cx="2712602" cy="523220"/>
          </a:xfrm>
          <a:prstGeom prst="rect">
            <a:avLst/>
          </a:prstGeom>
          <a:noFill/>
        </p:spPr>
        <p:txBody>
          <a:bodyPr wrap="none" rtlCol="1">
            <a:spAutoFit/>
          </a:bodyPr>
          <a:lstStyle/>
          <a:p>
            <a:r>
              <a:rPr lang="fa-IR" sz="2800" b="1" dirty="0">
                <a:cs typeface="B Nazanin" panose="00000400000000000000" pitchFamily="2" charset="-78"/>
                <a:hlinkClick r:id="rId3"/>
              </a:rPr>
              <a:t>جواب کامل در سایت</a:t>
            </a:r>
            <a:endParaRPr lang="fa-IR" sz="2800" b="1" dirty="0">
              <a:cs typeface="B Nazanin" panose="00000400000000000000" pitchFamily="2" charset="-78"/>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7324" y="1187934"/>
            <a:ext cx="8504540" cy="478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7306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43805" y="384626"/>
            <a:ext cx="8648675" cy="5386090"/>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p>
          <a:p>
            <a:pPr algn="just" rtl="1"/>
            <a:endParaRPr lang="fa-IR" sz="2000" dirty="0">
              <a:latin typeface="Amuzeh-New-Bold"/>
              <a:cs typeface="B Nazanin" panose="00000400000000000000" pitchFamily="2" charset="-78"/>
            </a:endParaRPr>
          </a:p>
          <a:p>
            <a:pPr algn="just" rtl="1"/>
            <a:r>
              <a:rPr lang="fa-IR" sz="2400" b="1" dirty="0">
                <a:solidFill>
                  <a:srgbClr val="0070C0"/>
                </a:solidFill>
                <a:latin typeface="Amuzeh-New-Bold"/>
                <a:cs typeface="B Nazanin" panose="00000400000000000000" pitchFamily="2" charset="-78"/>
              </a:rPr>
              <a:t>بررسی سیستم در تیم ورزشی</a:t>
            </a:r>
          </a:p>
          <a:p>
            <a:pPr algn="just" rtl="1"/>
            <a:r>
              <a:rPr lang="fa-IR" sz="2400" dirty="0">
                <a:latin typeface="Amuzeh-New-Bold"/>
                <a:cs typeface="B Nazanin" panose="00000400000000000000" pitchFamily="2" charset="-78"/>
              </a:rPr>
              <a:t>اگر یک تیم ورزشی مانند ................. را یک سیستم بدانید، اعضای آن و وظایف هر یک را در جدول بنویسید، سپس به پرسش ها پاسخ دهید.   </a:t>
            </a:r>
          </a:p>
          <a:p>
            <a:pPr marL="457200" indent="-457200" algn="just" rtl="1">
              <a:buAutoNum type="arabicPlain" startAt="10"/>
            </a:pPr>
            <a:endParaRPr lang="fa-IR" sz="2400" dirty="0">
              <a:latin typeface="Amuzeh-New-Bold"/>
              <a:cs typeface="B Nazanin" panose="00000400000000000000" pitchFamily="2" charset="-78"/>
            </a:endParaRPr>
          </a:p>
          <a:p>
            <a:pPr marL="457200" indent="-457200" algn="just" rtl="1">
              <a:buAutoNum type="arabicPlain" startAt="10"/>
            </a:pPr>
            <a:endParaRPr lang="fa-IR" sz="2400" dirty="0">
              <a:latin typeface="Amuzeh-New-Bold"/>
              <a:cs typeface="B Nazanin" panose="00000400000000000000" pitchFamily="2" charset="-78"/>
            </a:endParaRPr>
          </a:p>
          <a:p>
            <a:pPr marL="457200" indent="-457200" algn="just" rtl="1">
              <a:buAutoNum type="arabicPlain" startAt="10"/>
            </a:pPr>
            <a:endParaRPr lang="fa-IR" sz="2400" dirty="0">
              <a:latin typeface="Amuzeh-New-Bold"/>
              <a:cs typeface="B Nazanin" panose="00000400000000000000" pitchFamily="2" charset="-78"/>
            </a:endParaRPr>
          </a:p>
          <a:p>
            <a:pPr marL="457200" indent="-457200" algn="just" rtl="1">
              <a:buAutoNum type="arabicPlain" startAt="10"/>
            </a:pPr>
            <a:endParaRPr lang="fa-IR" sz="2400" dirty="0">
              <a:latin typeface="Amuzeh-New-Bold"/>
              <a:cs typeface="B Nazanin" panose="00000400000000000000" pitchFamily="2" charset="-78"/>
            </a:endParaRPr>
          </a:p>
          <a:p>
            <a:pPr algn="just" rtl="1"/>
            <a:endParaRPr lang="fa-IR" sz="2400" dirty="0">
              <a:latin typeface="Amuzeh-New-Bold"/>
              <a:cs typeface="B Nazanin" panose="00000400000000000000" pitchFamily="2" charset="-78"/>
            </a:endParaRPr>
          </a:p>
          <a:p>
            <a:pPr algn="just" rtl="1"/>
            <a:endParaRPr lang="fa-IR" sz="2400" dirty="0">
              <a:latin typeface="Amuzeh-New-Bold"/>
              <a:cs typeface="B Nazanin" panose="00000400000000000000" pitchFamily="2" charset="-78"/>
            </a:endParaRPr>
          </a:p>
          <a:p>
            <a:pPr algn="just" rtl="1"/>
            <a:r>
              <a:rPr lang="fa-IR" sz="2000" dirty="0">
                <a:latin typeface="Amuzeh-New-Bold"/>
                <a:cs typeface="B Nazanin" panose="00000400000000000000" pitchFamily="2" charset="-78"/>
              </a:rPr>
              <a:t>1 - چرا اگر بهترین بازیکن تیم ها نیز جمع شوند، نمی توان گفت بهترین تیم ورزشی تشکیل می شود؟</a:t>
            </a:r>
          </a:p>
          <a:p>
            <a:pPr algn="just" rtl="1"/>
            <a:r>
              <a:rPr lang="fa-IR" sz="2000" dirty="0">
                <a:latin typeface="Amuzeh-New-Bold"/>
                <a:cs typeface="B Nazanin" panose="00000400000000000000" pitchFamily="2" charset="-78"/>
              </a:rPr>
              <a:t>2 - آیا بازیکن های یک تیم می توانند مستقل از هم کار کنند؟ چرا؟</a:t>
            </a:r>
          </a:p>
          <a:p>
            <a:pPr algn="just" rtl="1"/>
            <a:r>
              <a:rPr lang="fa-IR" sz="2000" dirty="0">
                <a:latin typeface="Amuzeh-New-Bold"/>
                <a:cs typeface="B Nazanin" panose="00000400000000000000" pitchFamily="2" charset="-78"/>
              </a:rPr>
              <a:t>3 - آیا می توان گفت سیستم، هدف مشخص دارد و همه اجزا باید برای رسیدن به هدف کمک کنند؟ چرا؟</a:t>
            </a:r>
          </a:p>
          <a:p>
            <a:pPr algn="just" rtl="1"/>
            <a:r>
              <a:rPr lang="fa-IR" sz="2000" dirty="0">
                <a:latin typeface="Amuzeh-New-Bold"/>
                <a:cs typeface="B Nazanin" panose="00000400000000000000" pitchFamily="2" charset="-78"/>
              </a:rPr>
              <a:t>4 - آیا اگر یکی از اعضای تیم، وظیفه خود را به خوبی انجام ندهد تیم به هدف خود می رسد؟ چرا؟</a:t>
            </a:r>
          </a:p>
        </p:txBody>
      </p:sp>
      <p:pic>
        <p:nvPicPr>
          <p:cNvPr id="5" name="Picture 4"/>
          <p:cNvPicPr>
            <a:picLocks noChangeAspect="1"/>
          </p:cNvPicPr>
          <p:nvPr/>
        </p:nvPicPr>
        <p:blipFill>
          <a:blip r:embed="rId3"/>
          <a:stretch>
            <a:fillRect/>
          </a:stretch>
        </p:blipFill>
        <p:spPr>
          <a:xfrm>
            <a:off x="1023305" y="2268616"/>
            <a:ext cx="7868114" cy="2024480"/>
          </a:xfrm>
          <a:prstGeom prst="rect">
            <a:avLst/>
          </a:prstGeom>
        </p:spPr>
      </p:pic>
      <p:sp>
        <p:nvSpPr>
          <p:cNvPr id="6" name="Rectangle 5"/>
          <p:cNvSpPr/>
          <p:nvPr/>
        </p:nvSpPr>
        <p:spPr>
          <a:xfrm>
            <a:off x="6368863" y="5770716"/>
            <a:ext cx="2555508" cy="523220"/>
          </a:xfrm>
          <a:prstGeom prst="rect">
            <a:avLst/>
          </a:prstGeom>
        </p:spPr>
        <p:txBody>
          <a:bodyPr wrap="none">
            <a:spAutoFit/>
          </a:bodyPr>
          <a:lstStyle/>
          <a:p>
            <a:pPr algn="just" rtl="1"/>
            <a:r>
              <a:rPr lang="fa-IR" sz="2800" b="1" dirty="0">
                <a:solidFill>
                  <a:srgbClr val="FF0000"/>
                </a:solidFill>
                <a:latin typeface="Amuzeh-New-Bold"/>
                <a:cs typeface="B Nazanin" panose="00000400000000000000" pitchFamily="2" charset="-78"/>
              </a:rPr>
              <a:t>جواب در صفحه بعد</a:t>
            </a:r>
          </a:p>
        </p:txBody>
      </p:sp>
    </p:spTree>
    <p:extLst>
      <p:ext uri="{BB962C8B-B14F-4D97-AF65-F5344CB8AC3E}">
        <p14:creationId xmlns:p14="http://schemas.microsoft.com/office/powerpoint/2010/main" val="3882018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43805" y="384626"/>
            <a:ext cx="8648675" cy="830997"/>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endParaRPr lang="fa-IR" sz="2000" dirty="0">
              <a:latin typeface="Amuzeh-New-Bold"/>
              <a:cs typeface="B Nazanin" panose="00000400000000000000" pitchFamily="2" charset="-78"/>
            </a:endParaRPr>
          </a:p>
          <a:p>
            <a:pPr algn="just" rtl="1"/>
            <a:r>
              <a:rPr lang="fa-IR" sz="2400" b="1" dirty="0">
                <a:solidFill>
                  <a:srgbClr val="0070C0"/>
                </a:solidFill>
                <a:latin typeface="Amuzeh-New-Bold"/>
                <a:cs typeface="B Nazanin" panose="00000400000000000000" pitchFamily="2" charset="-78"/>
              </a:rPr>
              <a:t>بررسی سیستم در تیم ورزشی</a:t>
            </a:r>
          </a:p>
        </p:txBody>
      </p:sp>
      <p:pic>
        <p:nvPicPr>
          <p:cNvPr id="5122" name="Picture 2" descr="کارکلاسی صفحه 13 کاروفناوری هفتم بررسی سیستم در تیم ورزشی">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05" y="1215622"/>
            <a:ext cx="8676659" cy="46616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62369" y="5881776"/>
            <a:ext cx="3225563" cy="523220"/>
          </a:xfrm>
          <a:prstGeom prst="rect">
            <a:avLst/>
          </a:prstGeom>
          <a:noFill/>
        </p:spPr>
        <p:txBody>
          <a:bodyPr wrap="none" rtlCol="1">
            <a:spAutoFit/>
          </a:bodyPr>
          <a:lstStyle/>
          <a:p>
            <a:r>
              <a:rPr lang="fa-IR" sz="2800" b="1" dirty="0">
                <a:cs typeface="B Nazanin" panose="00000400000000000000" pitchFamily="2" charset="-78"/>
              </a:rPr>
              <a:t>ادامه جواب در صفحه بعد</a:t>
            </a:r>
          </a:p>
        </p:txBody>
      </p:sp>
    </p:spTree>
    <p:extLst>
      <p:ext uri="{BB962C8B-B14F-4D97-AF65-F5344CB8AC3E}">
        <p14:creationId xmlns:p14="http://schemas.microsoft.com/office/powerpoint/2010/main" val="3752072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243805" y="384626"/>
            <a:ext cx="8648675" cy="830997"/>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endParaRPr lang="fa-IR" sz="2000" dirty="0">
              <a:latin typeface="Amuzeh-New-Bold"/>
              <a:cs typeface="B Nazanin" panose="00000400000000000000" pitchFamily="2" charset="-78"/>
            </a:endParaRPr>
          </a:p>
          <a:p>
            <a:pPr algn="just" rtl="1"/>
            <a:r>
              <a:rPr lang="fa-IR" sz="2400" b="1" dirty="0">
                <a:solidFill>
                  <a:srgbClr val="0070C0"/>
                </a:solidFill>
                <a:latin typeface="Amuzeh-New-Bold"/>
                <a:cs typeface="B Nazanin" panose="00000400000000000000" pitchFamily="2" charset="-78"/>
              </a:rPr>
              <a:t>بررسی سیستم در تیم ورزشی</a:t>
            </a:r>
          </a:p>
        </p:txBody>
      </p:sp>
      <p:sp>
        <p:nvSpPr>
          <p:cNvPr id="5" name="TextBox 4"/>
          <p:cNvSpPr txBox="1"/>
          <p:nvPr/>
        </p:nvSpPr>
        <p:spPr>
          <a:xfrm>
            <a:off x="6882727" y="5877272"/>
            <a:ext cx="2037737" cy="523220"/>
          </a:xfrm>
          <a:prstGeom prst="rect">
            <a:avLst/>
          </a:prstGeom>
          <a:noFill/>
        </p:spPr>
        <p:txBody>
          <a:bodyPr wrap="none" rtlCol="1">
            <a:spAutoFit/>
          </a:bodyPr>
          <a:lstStyle/>
          <a:p>
            <a:r>
              <a:rPr lang="fa-IR" sz="2800" b="1" dirty="0">
                <a:cs typeface="B Nazanin" panose="00000400000000000000" pitchFamily="2" charset="-78"/>
                <a:hlinkClick r:id="rId3"/>
              </a:rPr>
              <a:t>جواب در سایت</a:t>
            </a:r>
            <a:endParaRPr lang="fa-IR" sz="2800" b="1" dirty="0">
              <a:cs typeface="B Nazanin" panose="00000400000000000000" pitchFamily="2" charset="-78"/>
            </a:endParaRPr>
          </a:p>
        </p:txBody>
      </p:sp>
      <p:sp>
        <p:nvSpPr>
          <p:cNvPr id="3" name="Rectangle 2"/>
          <p:cNvSpPr/>
          <p:nvPr/>
        </p:nvSpPr>
        <p:spPr>
          <a:xfrm>
            <a:off x="243805" y="1700808"/>
            <a:ext cx="8676659" cy="3477875"/>
          </a:xfrm>
          <a:prstGeom prst="rect">
            <a:avLst/>
          </a:prstGeom>
        </p:spPr>
        <p:txBody>
          <a:bodyPr wrap="square">
            <a:spAutoFit/>
          </a:bodyPr>
          <a:lstStyle/>
          <a:p>
            <a:pPr algn="just" rtl="1"/>
            <a:r>
              <a:rPr lang="fa-IR" sz="2000" dirty="0">
                <a:cs typeface="B Koodak" panose="00000700000000000000" pitchFamily="2" charset="-78"/>
              </a:rPr>
              <a:t>1- چرا اگر بهترین بازیکن های تیم ها نیز جمع شوند، نمیتوان بهترین تیم ورزشی تشکیل داد؟</a:t>
            </a:r>
          </a:p>
          <a:p>
            <a:pPr algn="just" rtl="1"/>
            <a:r>
              <a:rPr lang="fa-IR" sz="2000" dirty="0">
                <a:solidFill>
                  <a:srgbClr val="FF0000"/>
                </a:solidFill>
                <a:cs typeface="B Koodak" panose="00000700000000000000" pitchFamily="2" charset="-78"/>
              </a:rPr>
              <a:t>چون ممکن است در ارتباط بین اعضاء مناسب نباشند و با هم هماهنگ نباشند</a:t>
            </a:r>
          </a:p>
          <a:p>
            <a:pPr algn="just" rtl="1"/>
            <a:endParaRPr lang="fa-IR" sz="2000" dirty="0">
              <a:cs typeface="B Koodak" panose="00000700000000000000" pitchFamily="2" charset="-78"/>
            </a:endParaRPr>
          </a:p>
          <a:p>
            <a:pPr algn="just" rtl="1"/>
            <a:r>
              <a:rPr lang="fa-IR" sz="2000" dirty="0">
                <a:cs typeface="B Koodak" panose="00000700000000000000" pitchFamily="2" charset="-78"/>
              </a:rPr>
              <a:t>2 - آیا بازیکن های یک تیم میتوانند مستقل از هم کار کنند؟ چرا؟</a:t>
            </a:r>
          </a:p>
          <a:p>
            <a:pPr algn="just" rtl="1"/>
            <a:r>
              <a:rPr lang="fa-IR" sz="2000" dirty="0">
                <a:solidFill>
                  <a:srgbClr val="FF0000"/>
                </a:solidFill>
                <a:cs typeface="B Koodak" panose="00000700000000000000" pitchFamily="2" charset="-78"/>
              </a:rPr>
              <a:t>خیر زیرا هدف تیم و هدف یک سیستم از هدف بازیکنان و اجزاء مهمتر است</a:t>
            </a:r>
          </a:p>
          <a:p>
            <a:pPr algn="just" rtl="1"/>
            <a:endParaRPr lang="fa-IR" sz="2000" dirty="0">
              <a:cs typeface="B Koodak" panose="00000700000000000000" pitchFamily="2" charset="-78"/>
            </a:endParaRPr>
          </a:p>
          <a:p>
            <a:pPr algn="just" rtl="1"/>
            <a:r>
              <a:rPr lang="fa-IR" sz="2000" dirty="0">
                <a:cs typeface="B Koodak" panose="00000700000000000000" pitchFamily="2" charset="-78"/>
              </a:rPr>
              <a:t>3 - آیا سیستم، یک هدف مشخص دارد و همۀ اجزا باید برای رسیدن به آن هدف کمک کنند؟چرا؟</a:t>
            </a:r>
          </a:p>
          <a:p>
            <a:pPr algn="just" rtl="1"/>
            <a:r>
              <a:rPr lang="fa-IR" sz="2000" dirty="0">
                <a:solidFill>
                  <a:srgbClr val="FF0000"/>
                </a:solidFill>
                <a:cs typeface="B Koodak" panose="00000700000000000000" pitchFamily="2" charset="-78"/>
              </a:rPr>
              <a:t>بله سیستم یک یا چند هدف مشخص دارد و همه اجزاء باید به آن کمک نمایند</a:t>
            </a:r>
          </a:p>
          <a:p>
            <a:pPr algn="just" rtl="1"/>
            <a:endParaRPr lang="fa-IR" sz="2000" dirty="0">
              <a:cs typeface="B Koodak" panose="00000700000000000000" pitchFamily="2" charset="-78"/>
            </a:endParaRPr>
          </a:p>
          <a:p>
            <a:pPr algn="just" rtl="1"/>
            <a:r>
              <a:rPr lang="fa-IR" sz="2000" dirty="0">
                <a:cs typeface="B Koodak" panose="00000700000000000000" pitchFamily="2" charset="-78"/>
              </a:rPr>
              <a:t>4 - آیا اگر یکی از اعضای تیم ، وظیفۀ خود را به خوبی انجام ندهد تیم به هدف خود می رسد؟ چرا؟</a:t>
            </a:r>
          </a:p>
          <a:p>
            <a:pPr algn="just" rtl="1"/>
            <a:r>
              <a:rPr lang="fa-IR" sz="2000" dirty="0">
                <a:solidFill>
                  <a:srgbClr val="FF0000"/>
                </a:solidFill>
                <a:cs typeface="B Koodak" panose="00000700000000000000" pitchFamily="2" charset="-78"/>
              </a:rPr>
              <a:t>خیر زیرا رسیدن به هدف مرهون انجام خوب وظایف توسط اعضاء می باشد.</a:t>
            </a:r>
          </a:p>
        </p:txBody>
      </p:sp>
    </p:spTree>
    <p:extLst>
      <p:ext uri="{BB962C8B-B14F-4D97-AF65-F5344CB8AC3E}">
        <p14:creationId xmlns:p14="http://schemas.microsoft.com/office/powerpoint/2010/main" val="11016361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4" name="Rectangle 1"/>
          <p:cNvSpPr>
            <a:spLocks noChangeArrowheads="1"/>
          </p:cNvSpPr>
          <p:nvPr/>
        </p:nvSpPr>
        <p:spPr bwMode="auto">
          <a:xfrm>
            <a:off x="3834172" y="243395"/>
            <a:ext cx="60121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altLang="fa-IR" sz="2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B Titr" panose="00000700000000000000" pitchFamily="2" charset="-78"/>
              </a:rPr>
              <a:t>تولیدات سایت کاروفناوری کلاله </a:t>
            </a:r>
            <a:endParaRPr kumimoji="0" lang="en-US" altLang="fa-IR" sz="1000" b="0" i="0" u="none" strike="noStrike" kern="1200" cap="none" spc="0" normalizeH="0" baseline="0" noProof="0" dirty="0">
              <a:ln>
                <a:noFill/>
              </a:ln>
              <a:solidFill>
                <a:srgbClr val="FF0000"/>
              </a:solidFill>
              <a:effectLst/>
              <a:uLnTx/>
              <a:uFillTx/>
              <a:latin typeface="Garamond" panose="02020404030301010803"/>
              <a:cs typeface="B Titr" panose="00000700000000000000" pitchFamily="2" charset="-78"/>
            </a:endParaRPr>
          </a:p>
        </p:txBody>
      </p:sp>
      <p:sp>
        <p:nvSpPr>
          <p:cNvPr id="5" name="Rectangle 4"/>
          <p:cNvSpPr/>
          <p:nvPr/>
        </p:nvSpPr>
        <p:spPr>
          <a:xfrm>
            <a:off x="3923928" y="809709"/>
            <a:ext cx="4968552" cy="5678478"/>
          </a:xfrm>
          <a:prstGeom prst="rect">
            <a:avLst/>
          </a:prstGeom>
        </p:spPr>
        <p:txBody>
          <a:bodyPr wrap="square">
            <a:spAutoFit/>
          </a:bodyPr>
          <a:lstStyle/>
          <a:p>
            <a:pPr algn="just" rtl="1" fontAlgn="auto">
              <a:lnSpc>
                <a:spcPct val="150000"/>
              </a:lnSpc>
              <a:spcBef>
                <a:spcPts val="0"/>
              </a:spcBef>
              <a:spcAft>
                <a:spcPts val="0"/>
              </a:spcAft>
            </a:pPr>
            <a:r>
              <a:rPr lang="fa-IR"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4"/>
              </a:rPr>
              <a:t>بسته طرح درس سالانه کاروفناوری</a:t>
            </a:r>
            <a:endParaRPr lang="en-US" sz="2200" dirty="0">
              <a:solidFill>
                <a:srgbClr val="FF0000"/>
              </a:solidFill>
              <a:latin typeface="Calibri" panose="020F0502020204030204" pitchFamily="34" charset="0"/>
              <a:ea typeface="Calibri" panose="020F0502020204030204" pitchFamily="34" charset="0"/>
            </a:endParaRPr>
          </a:p>
          <a:p>
            <a:pPr algn="just" rtl="1" fontAlgn="auto">
              <a:lnSpc>
                <a:spcPct val="150000"/>
              </a:lnSpc>
              <a:spcBef>
                <a:spcPts val="0"/>
              </a:spcBef>
              <a:spcAft>
                <a:spcPts val="0"/>
              </a:spcAft>
            </a:pPr>
            <a:r>
              <a:rPr lang="fa-IR"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5"/>
              </a:rPr>
              <a:t>طرح درس روزانه کاروفناوری هفتم</a:t>
            </a:r>
            <a:endParaRPr lang="en-US" sz="2200" dirty="0">
              <a:solidFill>
                <a:srgbClr val="FF0000"/>
              </a:solidFill>
              <a:latin typeface="Calibri" panose="020F0502020204030204" pitchFamily="34" charset="0"/>
              <a:ea typeface="Calibri" panose="020F0502020204030204" pitchFamily="34" charset="0"/>
            </a:endParaRPr>
          </a:p>
          <a:p>
            <a:pPr algn="just" rtl="1" fontAlgn="auto">
              <a:lnSpc>
                <a:spcPct val="150000"/>
              </a:lnSpc>
              <a:spcBef>
                <a:spcPts val="0"/>
              </a:spcBef>
              <a:spcAft>
                <a:spcPts val="0"/>
              </a:spcAft>
            </a:pPr>
            <a:r>
              <a:rPr lang="fa-IR"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6"/>
              </a:rPr>
              <a:t>طرح درس روزانه کاروفناوری هشتم</a:t>
            </a:r>
            <a:endParaRPr lang="en-US" sz="2200" dirty="0">
              <a:solidFill>
                <a:srgbClr val="FF0000"/>
              </a:solidFill>
              <a:latin typeface="Calibri" panose="020F0502020204030204" pitchFamily="34" charset="0"/>
              <a:ea typeface="Calibri" panose="020F0502020204030204" pitchFamily="34" charset="0"/>
            </a:endParaRPr>
          </a:p>
          <a:p>
            <a:pPr algn="just" rtl="1" fontAlgn="auto">
              <a:lnSpc>
                <a:spcPct val="150000"/>
              </a:lnSpc>
              <a:spcBef>
                <a:spcPts val="0"/>
              </a:spcBef>
              <a:spcAft>
                <a:spcPts val="0"/>
              </a:spcAft>
            </a:pPr>
            <a:r>
              <a:rPr lang="fa-IR"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7"/>
              </a:rPr>
              <a:t>طرح درس روزانه کاروفناوری نهم</a:t>
            </a:r>
            <a:endParaRPr lang="en-US" sz="2200" dirty="0">
              <a:solidFill>
                <a:srgbClr val="FF0000"/>
              </a:solidFill>
              <a:latin typeface="Calibri" panose="020F0502020204030204" pitchFamily="34" charset="0"/>
              <a:ea typeface="Calibri" panose="020F0502020204030204" pitchFamily="34" charset="0"/>
            </a:endParaRPr>
          </a:p>
          <a:p>
            <a:pPr algn="just" rtl="1" fontAlgn="auto">
              <a:lnSpc>
                <a:spcPct val="150000"/>
              </a:lnSpc>
              <a:spcBef>
                <a:spcPts val="0"/>
              </a:spcBef>
              <a:spcAft>
                <a:spcPts val="0"/>
              </a:spcAft>
            </a:pPr>
            <a:r>
              <a:rPr lang="fa-IR"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8"/>
              </a:rPr>
              <a:t>پاسخنامه کاروفناوری هفتم</a:t>
            </a:r>
            <a:endParaRPr lang="en-US" sz="2200" dirty="0">
              <a:solidFill>
                <a:srgbClr val="FF0000"/>
              </a:solidFill>
              <a:latin typeface="Calibri" panose="020F0502020204030204" pitchFamily="34" charset="0"/>
              <a:ea typeface="Calibri" panose="020F0502020204030204" pitchFamily="34" charset="0"/>
            </a:endParaRPr>
          </a:p>
          <a:p>
            <a:pPr algn="just" rtl="1" fontAlgn="auto">
              <a:lnSpc>
                <a:spcPct val="150000"/>
              </a:lnSpc>
              <a:spcBef>
                <a:spcPts val="0"/>
              </a:spcBef>
              <a:spcAft>
                <a:spcPts val="0"/>
              </a:spcAft>
            </a:pPr>
            <a:r>
              <a:rPr lang="fa-IR"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9"/>
              </a:rPr>
              <a:t>پاسخنامه کاروفناوری هشتم</a:t>
            </a:r>
            <a:endParaRPr lang="en-US" sz="2200" dirty="0">
              <a:solidFill>
                <a:srgbClr val="FF0000"/>
              </a:solidFill>
              <a:latin typeface="Calibri" panose="020F0502020204030204" pitchFamily="34" charset="0"/>
              <a:ea typeface="Calibri" panose="020F0502020204030204" pitchFamily="34" charset="0"/>
            </a:endParaRPr>
          </a:p>
          <a:p>
            <a:pPr algn="just" rtl="1" fontAlgn="auto">
              <a:lnSpc>
                <a:spcPct val="150000"/>
              </a:lnSpc>
              <a:spcBef>
                <a:spcPts val="0"/>
              </a:spcBef>
              <a:spcAft>
                <a:spcPts val="0"/>
              </a:spcAft>
            </a:pPr>
            <a:r>
              <a:rPr lang="fa-IR"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10"/>
              </a:rPr>
              <a:t>پاسخنامه کاروفناوری نهم</a:t>
            </a:r>
            <a:endParaRPr lang="en-US" sz="2200" dirty="0">
              <a:solidFill>
                <a:srgbClr val="FF0000"/>
              </a:solidFill>
              <a:latin typeface="Calibri" panose="020F0502020204030204" pitchFamily="34" charset="0"/>
              <a:ea typeface="Calibri" panose="020F0502020204030204" pitchFamily="34" charset="0"/>
            </a:endParaRPr>
          </a:p>
          <a:p>
            <a:pPr algn="just" rtl="1" fontAlgn="auto">
              <a:lnSpc>
                <a:spcPct val="150000"/>
              </a:lnSpc>
              <a:spcBef>
                <a:spcPts val="0"/>
              </a:spcBef>
              <a:spcAft>
                <a:spcPts val="0"/>
              </a:spcAft>
            </a:pPr>
            <a:r>
              <a:rPr lang="fa-IR"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11"/>
              </a:rPr>
              <a:t>پاورپوینت های آموزش مدارات برق</a:t>
            </a:r>
            <a:endParaRPr lang="fa-IR"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endParaRPr>
          </a:p>
          <a:p>
            <a:pPr algn="just" rtl="1" fontAlgn="auto">
              <a:lnSpc>
                <a:spcPct val="150000"/>
              </a:lnSpc>
              <a:spcBef>
                <a:spcPts val="0"/>
              </a:spcBef>
              <a:spcAft>
                <a:spcPts val="0"/>
              </a:spcAft>
            </a:pPr>
            <a:r>
              <a:rPr lang="fa-IR" sz="2200" dirty="0">
                <a:solidFill>
                  <a:srgbClr val="FF0000"/>
                </a:solidFill>
                <a:latin typeface="Tahoma" panose="020B0604030504040204" pitchFamily="34" charset="0"/>
                <a:ea typeface="Calibri" panose="020F0502020204030204" pitchFamily="34" charset="0"/>
                <a:cs typeface="B Titr" panose="00000700000000000000" pitchFamily="2" charset="-78"/>
                <a:hlinkClick r:id="rId12"/>
              </a:rPr>
              <a:t>بسته پاورپوینت کاروفناوری هفتم</a:t>
            </a:r>
            <a:endParaRPr lang="fa-IR" sz="2200" dirty="0">
              <a:solidFill>
                <a:srgbClr val="FF0000"/>
              </a:solidFill>
              <a:latin typeface="Tahoma" panose="020B0604030504040204" pitchFamily="34" charset="0"/>
              <a:ea typeface="Calibri" panose="020F0502020204030204" pitchFamily="34" charset="0"/>
              <a:cs typeface="B Titr" panose="00000700000000000000" pitchFamily="2" charset="-78"/>
            </a:endParaRPr>
          </a:p>
          <a:p>
            <a:pPr algn="just" rtl="1">
              <a:lnSpc>
                <a:spcPct val="150000"/>
              </a:lnSpc>
            </a:pPr>
            <a:r>
              <a:rPr lang="fa-IR" sz="2200" dirty="0">
                <a:solidFill>
                  <a:srgbClr val="FF0000"/>
                </a:solidFill>
                <a:latin typeface="Tahoma" panose="020B0604030504040204" pitchFamily="34" charset="0"/>
                <a:ea typeface="Calibri" panose="020F0502020204030204" pitchFamily="34" charset="0"/>
                <a:cs typeface="B Titr" panose="00000700000000000000" pitchFamily="2" charset="-78"/>
                <a:hlinkClick r:id="rId13"/>
              </a:rPr>
              <a:t>بسته پاورپوینت کاروفناوری هشتم</a:t>
            </a:r>
            <a:endParaRPr lang="fa-IR" sz="2200" dirty="0">
              <a:solidFill>
                <a:srgbClr val="FF0000"/>
              </a:solidFill>
              <a:latin typeface="Tahoma" panose="020B0604030504040204" pitchFamily="34" charset="0"/>
              <a:ea typeface="Calibri" panose="020F0502020204030204" pitchFamily="34" charset="0"/>
              <a:cs typeface="B Titr" panose="00000700000000000000" pitchFamily="2" charset="-78"/>
            </a:endParaRPr>
          </a:p>
          <a:p>
            <a:pPr algn="just" rtl="1">
              <a:lnSpc>
                <a:spcPct val="150000"/>
              </a:lnSpc>
            </a:pPr>
            <a:r>
              <a:rPr lang="fa-IR" sz="2200" dirty="0">
                <a:solidFill>
                  <a:srgbClr val="FF0000"/>
                </a:solidFill>
                <a:latin typeface="Tahoma" panose="020B0604030504040204" pitchFamily="34" charset="0"/>
                <a:ea typeface="Calibri" panose="020F0502020204030204" pitchFamily="34" charset="0"/>
                <a:cs typeface="B Titr" panose="00000700000000000000" pitchFamily="2" charset="-78"/>
                <a:hlinkClick r:id="rId14"/>
              </a:rPr>
              <a:t>بسته پاورپوینت کاروفناوری نهم</a:t>
            </a:r>
            <a:endParaRPr lang="fa-IR" sz="2200" dirty="0">
              <a:solidFill>
                <a:srgbClr val="FF0000"/>
              </a:solidFill>
              <a:latin typeface="Tahoma" panose="020B0604030504040204" pitchFamily="34" charset="0"/>
              <a:ea typeface="Calibri" panose="020F0502020204030204" pitchFamily="34" charset="0"/>
              <a:cs typeface="B Titr" panose="00000700000000000000" pitchFamily="2" charset="-78"/>
            </a:endParaRPr>
          </a:p>
        </p:txBody>
      </p:sp>
      <p:sp>
        <p:nvSpPr>
          <p:cNvPr id="4" name="Rectangle 3"/>
          <p:cNvSpPr/>
          <p:nvPr/>
        </p:nvSpPr>
        <p:spPr>
          <a:xfrm>
            <a:off x="-324544" y="1861098"/>
            <a:ext cx="4968552" cy="4620496"/>
          </a:xfrm>
          <a:prstGeom prst="rect">
            <a:avLst/>
          </a:prstGeom>
        </p:spPr>
        <p:txBody>
          <a:bodyPr wrap="square">
            <a:spAutoFit/>
          </a:bodyPr>
          <a:lstStyle/>
          <a:p>
            <a:pPr algn="just" rtl="1" fontAlgn="auto">
              <a:lnSpc>
                <a:spcPct val="150000"/>
              </a:lnSpc>
              <a:spcBef>
                <a:spcPts val="0"/>
              </a:spcBef>
              <a:spcAft>
                <a:spcPts val="0"/>
              </a:spcAft>
            </a:pPr>
            <a:r>
              <a:rPr lang="fa-IR"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15"/>
              </a:rPr>
              <a:t>جزوه آموزش </a:t>
            </a:r>
            <a:r>
              <a:rPr lang="en-US"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15"/>
              </a:rPr>
              <a:t>python</a:t>
            </a:r>
            <a:endParaRPr lang="en-US" sz="2200" dirty="0">
              <a:solidFill>
                <a:srgbClr val="FF0000"/>
              </a:solidFill>
              <a:latin typeface="Calibri" panose="020F0502020204030204" pitchFamily="34" charset="0"/>
              <a:ea typeface="Calibri" panose="020F0502020204030204" pitchFamily="34" charset="0"/>
            </a:endParaRPr>
          </a:p>
          <a:p>
            <a:pPr algn="just" rtl="1" fontAlgn="auto">
              <a:lnSpc>
                <a:spcPct val="150000"/>
              </a:lnSpc>
              <a:spcBef>
                <a:spcPts val="0"/>
              </a:spcBef>
              <a:spcAft>
                <a:spcPts val="0"/>
              </a:spcAft>
            </a:pPr>
            <a:r>
              <a:rPr lang="fa-IR"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16"/>
              </a:rPr>
              <a:t>جزوه آموزش نرم افزار </a:t>
            </a:r>
            <a:r>
              <a:rPr lang="en-US"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16"/>
              </a:rPr>
              <a:t> paint</a:t>
            </a:r>
            <a:endParaRPr lang="en-US" sz="2200" dirty="0">
              <a:solidFill>
                <a:srgbClr val="FF0000"/>
              </a:solidFill>
              <a:latin typeface="Calibri" panose="020F0502020204030204" pitchFamily="34" charset="0"/>
              <a:ea typeface="Calibri" panose="020F0502020204030204" pitchFamily="34" charset="0"/>
            </a:endParaRPr>
          </a:p>
          <a:p>
            <a:pPr algn="just" rtl="1" fontAlgn="auto">
              <a:lnSpc>
                <a:spcPct val="150000"/>
              </a:lnSpc>
              <a:spcBef>
                <a:spcPts val="0"/>
              </a:spcBef>
              <a:spcAft>
                <a:spcPts val="0"/>
              </a:spcAft>
            </a:pPr>
            <a:r>
              <a:rPr lang="fa-IR"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17"/>
              </a:rPr>
              <a:t>جزوه آموزش نرم افزار</a:t>
            </a:r>
            <a:r>
              <a:rPr lang="en-US"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17"/>
              </a:rPr>
              <a:t> Movie Maker</a:t>
            </a:r>
            <a:r>
              <a:rPr lang="en-US" sz="2200"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17"/>
              </a:rPr>
              <a:t> </a:t>
            </a:r>
            <a:endParaRPr lang="en-US" sz="2200" dirty="0">
              <a:solidFill>
                <a:srgbClr val="FF0000"/>
              </a:solidFill>
              <a:latin typeface="Calibri" panose="020F0502020204030204" pitchFamily="34" charset="0"/>
              <a:ea typeface="Calibri" panose="020F0502020204030204" pitchFamily="34" charset="0"/>
            </a:endParaRPr>
          </a:p>
          <a:p>
            <a:pPr algn="just" rtl="1" fontAlgn="auto">
              <a:lnSpc>
                <a:spcPct val="150000"/>
              </a:lnSpc>
              <a:spcBef>
                <a:spcPts val="0"/>
              </a:spcBef>
              <a:spcAft>
                <a:spcPts val="0"/>
              </a:spcAft>
            </a:pPr>
            <a:r>
              <a:rPr lang="fa-IR"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18"/>
              </a:rPr>
              <a:t>جزوه آموزش نرم افزار </a:t>
            </a:r>
            <a:r>
              <a:rPr lang="en-US"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18"/>
              </a:rPr>
              <a:t> BTVC</a:t>
            </a:r>
            <a:endParaRPr lang="en-US" sz="2200" dirty="0">
              <a:solidFill>
                <a:srgbClr val="FF0000"/>
              </a:solidFill>
              <a:latin typeface="Calibri" panose="020F0502020204030204" pitchFamily="34" charset="0"/>
              <a:ea typeface="Calibri" panose="020F0502020204030204" pitchFamily="34" charset="0"/>
            </a:endParaRPr>
          </a:p>
          <a:p>
            <a:pPr algn="just" rtl="1" fontAlgn="auto">
              <a:lnSpc>
                <a:spcPct val="150000"/>
              </a:lnSpc>
              <a:spcBef>
                <a:spcPts val="0"/>
              </a:spcBef>
              <a:spcAft>
                <a:spcPts val="0"/>
              </a:spcAft>
            </a:pPr>
            <a:r>
              <a:rPr lang="fa-IR"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19"/>
              </a:rPr>
              <a:t>جزوه آموزش نرم افزار </a:t>
            </a:r>
            <a:r>
              <a:rPr lang="en-US"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19"/>
              </a:rPr>
              <a:t> </a:t>
            </a:r>
            <a:r>
              <a:rPr lang="en-US" sz="2200" u="sng" dirty="0" err="1">
                <a:solidFill>
                  <a:srgbClr val="FF0000"/>
                </a:solidFill>
                <a:latin typeface="Tahoma" panose="020B0604030504040204" pitchFamily="34" charset="0"/>
                <a:ea typeface="Times New Roman" panose="02020603050405020304" pitchFamily="18" charset="0"/>
                <a:cs typeface="B Titr" panose="00000700000000000000" pitchFamily="2" charset="-78"/>
                <a:hlinkClick r:id="rId19"/>
              </a:rPr>
              <a:t>Photo.Collage</a:t>
            </a:r>
            <a:endParaRPr lang="en-US" sz="2200" dirty="0">
              <a:solidFill>
                <a:srgbClr val="FF0000"/>
              </a:solidFill>
              <a:latin typeface="Calibri" panose="020F0502020204030204" pitchFamily="34" charset="0"/>
              <a:ea typeface="Calibri" panose="020F0502020204030204" pitchFamily="34" charset="0"/>
            </a:endParaRPr>
          </a:p>
          <a:p>
            <a:pPr algn="just" rtl="1" fontAlgn="auto">
              <a:lnSpc>
                <a:spcPct val="150000"/>
              </a:lnSpc>
              <a:spcBef>
                <a:spcPts val="0"/>
              </a:spcBef>
              <a:spcAft>
                <a:spcPts val="0"/>
              </a:spcAft>
            </a:pPr>
            <a:r>
              <a:rPr lang="fa-IR"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20"/>
              </a:rPr>
              <a:t>جزوه آموزش نرم افزار </a:t>
            </a:r>
            <a:r>
              <a:rPr lang="en-US"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20"/>
              </a:rPr>
              <a:t> </a:t>
            </a:r>
            <a:r>
              <a:rPr lang="en-US" sz="2200" u="sng" dirty="0" err="1">
                <a:solidFill>
                  <a:srgbClr val="FF0000"/>
                </a:solidFill>
                <a:latin typeface="Tahoma" panose="020B0604030504040204" pitchFamily="34" charset="0"/>
                <a:ea typeface="Times New Roman" panose="02020603050405020304" pitchFamily="18" charset="0"/>
                <a:cs typeface="B Titr" panose="00000700000000000000" pitchFamily="2" charset="-78"/>
                <a:hlinkClick r:id="rId20"/>
              </a:rPr>
              <a:t>AV.Audio.Editor</a:t>
            </a:r>
            <a:endParaRPr lang="en-US" sz="2200" dirty="0">
              <a:solidFill>
                <a:srgbClr val="FF0000"/>
              </a:solidFill>
              <a:latin typeface="Calibri" panose="020F0502020204030204" pitchFamily="34" charset="0"/>
              <a:ea typeface="Calibri" panose="020F0502020204030204" pitchFamily="34" charset="0"/>
            </a:endParaRPr>
          </a:p>
          <a:p>
            <a:pPr algn="just" rtl="1" fontAlgn="auto">
              <a:lnSpc>
                <a:spcPct val="150000"/>
              </a:lnSpc>
              <a:spcBef>
                <a:spcPts val="0"/>
              </a:spcBef>
              <a:spcAft>
                <a:spcPts val="0"/>
              </a:spcAft>
            </a:pPr>
            <a:r>
              <a:rPr lang="fa-IR"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21"/>
              </a:rPr>
              <a:t>جزوه آموزش نرم افزار </a:t>
            </a:r>
            <a:r>
              <a:rPr lang="en-US"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21"/>
              </a:rPr>
              <a:t> </a:t>
            </a:r>
            <a:r>
              <a:rPr lang="en-US" sz="2200" u="sng" dirty="0" err="1">
                <a:solidFill>
                  <a:srgbClr val="FF0000"/>
                </a:solidFill>
                <a:latin typeface="Tahoma" panose="020B0604030504040204" pitchFamily="34" charset="0"/>
                <a:ea typeface="Times New Roman" panose="02020603050405020304" pitchFamily="18" charset="0"/>
                <a:cs typeface="B Titr" panose="00000700000000000000" pitchFamily="2" charset="-78"/>
                <a:hlinkClick r:id="rId21"/>
              </a:rPr>
              <a:t>Toon.Boom</a:t>
            </a:r>
            <a:endParaRPr lang="en-US" sz="2200" dirty="0">
              <a:solidFill>
                <a:srgbClr val="FF0000"/>
              </a:solidFill>
              <a:latin typeface="Calibri" panose="020F0502020204030204" pitchFamily="34" charset="0"/>
              <a:ea typeface="Calibri" panose="020F0502020204030204" pitchFamily="34" charset="0"/>
            </a:endParaRPr>
          </a:p>
          <a:p>
            <a:pPr algn="just" rtl="1" fontAlgn="auto">
              <a:lnSpc>
                <a:spcPct val="150000"/>
              </a:lnSpc>
              <a:spcBef>
                <a:spcPts val="0"/>
              </a:spcBef>
              <a:spcAft>
                <a:spcPts val="0"/>
              </a:spcAft>
            </a:pPr>
            <a:r>
              <a:rPr lang="fa-IR"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22"/>
              </a:rPr>
              <a:t>جزوه آموزش نرم افزار </a:t>
            </a:r>
            <a:r>
              <a:rPr lang="en-US"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22"/>
              </a:rPr>
              <a:t> </a:t>
            </a:r>
            <a:r>
              <a:rPr lang="en-US" sz="2200" u="sng" dirty="0" err="1">
                <a:solidFill>
                  <a:srgbClr val="FF0000"/>
                </a:solidFill>
                <a:latin typeface="Tahoma" panose="020B0604030504040204" pitchFamily="34" charset="0"/>
                <a:ea typeface="Times New Roman" panose="02020603050405020304" pitchFamily="18" charset="0"/>
                <a:cs typeface="B Titr" panose="00000700000000000000" pitchFamily="2" charset="-78"/>
                <a:hlinkClick r:id="rId22"/>
              </a:rPr>
              <a:t>Edraw.Max</a:t>
            </a:r>
            <a:endParaRPr lang="en-US" sz="2200" dirty="0">
              <a:solidFill>
                <a:srgbClr val="FF0000"/>
              </a:solidFill>
              <a:latin typeface="Calibri" panose="020F0502020204030204" pitchFamily="34" charset="0"/>
              <a:ea typeface="Calibri" panose="020F0502020204030204" pitchFamily="34" charset="0"/>
            </a:endParaRPr>
          </a:p>
          <a:p>
            <a:pPr algn="just" rtl="1" fontAlgn="auto">
              <a:lnSpc>
                <a:spcPct val="150000"/>
              </a:lnSpc>
              <a:spcBef>
                <a:spcPts val="0"/>
              </a:spcBef>
              <a:spcAft>
                <a:spcPts val="0"/>
              </a:spcAft>
            </a:pPr>
            <a:r>
              <a:rPr lang="fa-IR"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23"/>
              </a:rPr>
              <a:t>جزوه آموزش نرم افزار </a:t>
            </a:r>
            <a:r>
              <a:rPr lang="en-US" sz="2200" u="sng" dirty="0">
                <a:solidFill>
                  <a:srgbClr val="FF0000"/>
                </a:solidFill>
                <a:latin typeface="Tahoma" panose="020B0604030504040204" pitchFamily="34" charset="0"/>
                <a:ea typeface="Times New Roman" panose="02020603050405020304" pitchFamily="18" charset="0"/>
                <a:cs typeface="B Titr" panose="00000700000000000000" pitchFamily="2" charset="-78"/>
                <a:hlinkClick r:id="rId23"/>
              </a:rPr>
              <a:t> </a:t>
            </a:r>
            <a:r>
              <a:rPr lang="en-US" sz="2200" u="sng" dirty="0" err="1">
                <a:solidFill>
                  <a:srgbClr val="FF0000"/>
                </a:solidFill>
                <a:latin typeface="Tahoma" panose="020B0604030504040204" pitchFamily="34" charset="0"/>
                <a:ea typeface="Times New Roman" panose="02020603050405020304" pitchFamily="18" charset="0"/>
                <a:cs typeface="B Titr" panose="00000700000000000000" pitchFamily="2" charset="-78"/>
                <a:hlinkClick r:id="rId23"/>
              </a:rPr>
              <a:t>Bricscad</a:t>
            </a:r>
            <a:endParaRPr lang="fa-IR" sz="2200" dirty="0">
              <a:solidFill>
                <a:srgbClr val="FF0000"/>
              </a:solidFill>
              <a:latin typeface="Corbel" panose="020B0503020204020204"/>
              <a:cs typeface="Tahoma" panose="020B0604030504040204" pitchFamily="34" charset="0"/>
            </a:endParaRPr>
          </a:p>
        </p:txBody>
      </p:sp>
      <p:pic>
        <p:nvPicPr>
          <p:cNvPr id="2" name="Picture 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51521" y="264527"/>
            <a:ext cx="4392488" cy="1575439"/>
          </a:xfrm>
          <a:prstGeom prst="rect">
            <a:avLst/>
          </a:prstGeom>
        </p:spPr>
      </p:pic>
      <p:sp>
        <p:nvSpPr>
          <p:cNvPr id="3" name="Rectangle 2"/>
          <p:cNvSpPr/>
          <p:nvPr/>
        </p:nvSpPr>
        <p:spPr>
          <a:xfrm>
            <a:off x="251520" y="1988840"/>
            <a:ext cx="4392488" cy="46085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4788024" y="857054"/>
            <a:ext cx="4104456" cy="5740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ustDataLst>
      <p:tags r:id="rId2"/>
    </p:custDataLst>
    <p:extLst>
      <p:ext uri="{BB962C8B-B14F-4D97-AF65-F5344CB8AC3E}">
        <p14:creationId xmlns:p14="http://schemas.microsoft.com/office/powerpoint/2010/main" val="31374991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57476362"/>
              </p:ext>
            </p:extLst>
          </p:nvPr>
        </p:nvGraphicFramePr>
        <p:xfrm>
          <a:off x="683568" y="1772816"/>
          <a:ext cx="7779384" cy="1691882"/>
        </p:xfrm>
        <a:graphic>
          <a:graphicData uri="http://schemas.openxmlformats.org/drawingml/2006/table">
            <a:tbl>
              <a:tblPr rtl="1" firstRow="1" firstCol="1" bandRow="1"/>
              <a:tblGrid>
                <a:gridCol w="466027">
                  <a:extLst>
                    <a:ext uri="{9D8B030D-6E8A-4147-A177-3AD203B41FA5}">
                      <a16:colId xmlns:a16="http://schemas.microsoft.com/office/drawing/2014/main" val="69885314"/>
                    </a:ext>
                  </a:extLst>
                </a:gridCol>
                <a:gridCol w="3621024">
                  <a:extLst>
                    <a:ext uri="{9D8B030D-6E8A-4147-A177-3AD203B41FA5}">
                      <a16:colId xmlns:a16="http://schemas.microsoft.com/office/drawing/2014/main" val="890827614"/>
                    </a:ext>
                  </a:extLst>
                </a:gridCol>
                <a:gridCol w="3692333">
                  <a:extLst>
                    <a:ext uri="{9D8B030D-6E8A-4147-A177-3AD203B41FA5}">
                      <a16:colId xmlns:a16="http://schemas.microsoft.com/office/drawing/2014/main" val="2563569205"/>
                    </a:ext>
                  </a:extLst>
                </a:gridCol>
              </a:tblGrid>
              <a:tr h="426000">
                <a:tc>
                  <a:txBody>
                    <a:bodyPr/>
                    <a:lstStyle/>
                    <a:p>
                      <a:pPr algn="ctr" rtl="1">
                        <a:lnSpc>
                          <a:spcPct val="107000"/>
                        </a:lnSpc>
                        <a:spcAft>
                          <a:spcPts val="0"/>
                        </a:spcAft>
                      </a:pPr>
                      <a:r>
                        <a:rPr lang="fa-IR" sz="1800" b="1">
                          <a:solidFill>
                            <a:srgbClr val="00B050"/>
                          </a:solidFill>
                          <a:effectLst/>
                          <a:latin typeface="Tahoma" panose="020B0604030504040204" pitchFamily="34" charset="0"/>
                          <a:ea typeface="Calibri" panose="020F0502020204030204" pitchFamily="34" charset="0"/>
                          <a:cs typeface="B Titr" panose="00000700000000000000" pitchFamily="2" charset="-78"/>
                        </a:rPr>
                        <a:t>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fa-IR" sz="1800">
                          <a:solidFill>
                            <a:srgbClr val="FF0000"/>
                          </a:solidFill>
                          <a:effectLst/>
                          <a:latin typeface="Calibri" panose="020F0502020204030204" pitchFamily="34" charset="0"/>
                          <a:ea typeface="Calibri" panose="020F0502020204030204" pitchFamily="34" charset="0"/>
                          <a:cs typeface="Tahoma" panose="020B0604030504040204" pitchFamily="34" charset="0"/>
                        </a:rPr>
                        <a:t>سایت کاروفناوری کلاله</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pPr>
                      <a:r>
                        <a:rPr lang="en-US" sz="1800" u="sng" dirty="0">
                          <a:solidFill>
                            <a:srgbClr val="0000FF"/>
                          </a:solidFill>
                          <a:effectLst/>
                          <a:latin typeface="Tahoma" panose="020B0604030504040204" pitchFamily="34" charset="0"/>
                          <a:ea typeface="Calibri" panose="020F0502020204030204" pitchFamily="34" charset="0"/>
                          <a:cs typeface="Arial" panose="020B0604020202020204" pitchFamily="34" charset="0"/>
                          <a:hlinkClick r:id="rId6"/>
                        </a:rPr>
                        <a:t>http://suherfe.blog.ir/</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6005106"/>
                  </a:ext>
                </a:extLst>
              </a:tr>
              <a:tr h="426000">
                <a:tc>
                  <a:txBody>
                    <a:bodyPr/>
                    <a:lstStyle/>
                    <a:p>
                      <a:pPr algn="ctr" rtl="1">
                        <a:lnSpc>
                          <a:spcPct val="107000"/>
                        </a:lnSpc>
                        <a:spcAft>
                          <a:spcPts val="0"/>
                        </a:spcAft>
                      </a:pPr>
                      <a:r>
                        <a:rPr lang="fa-IR" sz="1800" b="1">
                          <a:solidFill>
                            <a:srgbClr val="00B050"/>
                          </a:solidFill>
                          <a:effectLst/>
                          <a:latin typeface="Tahoma" panose="020B0604030504040204" pitchFamily="34" charset="0"/>
                          <a:ea typeface="Calibri" panose="020F0502020204030204" pitchFamily="34" charset="0"/>
                          <a:cs typeface="B Titr" panose="00000700000000000000" pitchFamily="2" charset="-78"/>
                        </a:rPr>
                        <a:t>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fa-IR" sz="1800">
                          <a:solidFill>
                            <a:srgbClr val="FF0000"/>
                          </a:solidFill>
                          <a:effectLst/>
                          <a:latin typeface="Calibri" panose="020F0502020204030204" pitchFamily="34" charset="0"/>
                          <a:ea typeface="Calibri" panose="020F0502020204030204" pitchFamily="34" charset="0"/>
                          <a:cs typeface="Tahoma" panose="020B0604030504040204" pitchFamily="34" charset="0"/>
                        </a:rPr>
                        <a:t>کانال تلگرام کاروفناوری کلاله</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pPr>
                      <a:r>
                        <a:rPr lang="en-US" sz="1800" u="sng" dirty="0">
                          <a:solidFill>
                            <a:srgbClr val="0000FF"/>
                          </a:solidFill>
                          <a:effectLst/>
                          <a:latin typeface="Tahoma" panose="020B0604030504040204" pitchFamily="34" charset="0"/>
                          <a:ea typeface="Calibri" panose="020F0502020204030204" pitchFamily="34" charset="0"/>
                          <a:cs typeface="Arial" panose="020B0604020202020204" pitchFamily="34" charset="0"/>
                          <a:hlinkClick r:id="rId7"/>
                        </a:rPr>
                        <a:t>http://t.me/suherfeh</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472759"/>
                  </a:ext>
                </a:extLst>
              </a:tr>
              <a:tr h="426000">
                <a:tc>
                  <a:txBody>
                    <a:bodyPr/>
                    <a:lstStyle/>
                    <a:p>
                      <a:pPr algn="ctr" rtl="1">
                        <a:lnSpc>
                          <a:spcPct val="107000"/>
                        </a:lnSpc>
                        <a:spcAft>
                          <a:spcPts val="0"/>
                        </a:spcAft>
                      </a:pPr>
                      <a:r>
                        <a:rPr lang="fa-IR" sz="1800" b="1" dirty="0">
                          <a:solidFill>
                            <a:srgbClr val="00B050"/>
                          </a:solidFill>
                          <a:effectLst/>
                          <a:latin typeface="Tahoma" panose="020B0604030504040204" pitchFamily="34" charset="0"/>
                          <a:ea typeface="Calibri" panose="020F0502020204030204" pitchFamily="34" charset="0"/>
                          <a:cs typeface="B Titr" panose="00000700000000000000" pitchFamily="2" charset="-78"/>
                        </a:rPr>
                        <a:t>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fa-IR" sz="1800">
                          <a:solidFill>
                            <a:srgbClr val="FF0000"/>
                          </a:solidFill>
                          <a:effectLst/>
                          <a:latin typeface="Calibri" panose="020F0502020204030204" pitchFamily="34" charset="0"/>
                          <a:ea typeface="Calibri" panose="020F0502020204030204" pitchFamily="34" charset="0"/>
                          <a:cs typeface="Tahoma" panose="020B0604030504040204" pitchFamily="34" charset="0"/>
                        </a:rPr>
                        <a:t>صفحه اینستاگرام کاروفناوری کلاله</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pPr>
                      <a:r>
                        <a:rPr lang="en-US" sz="1800" u="sng" dirty="0">
                          <a:solidFill>
                            <a:srgbClr val="0000FF"/>
                          </a:solidFill>
                          <a:effectLst/>
                          <a:latin typeface="Tahoma" panose="020B0604030504040204" pitchFamily="34" charset="0"/>
                          <a:ea typeface="Calibri" panose="020F0502020204030204" pitchFamily="34" charset="0"/>
                          <a:cs typeface="Arial" panose="020B0604020202020204" pitchFamily="34" charset="0"/>
                          <a:hlinkClick r:id="rId8"/>
                        </a:rPr>
                        <a:t>http://instagram.com/suherfe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758247"/>
                  </a:ext>
                </a:extLst>
              </a:tr>
              <a:tr h="413882">
                <a:tc>
                  <a:txBody>
                    <a:bodyPr/>
                    <a:lstStyle/>
                    <a:p>
                      <a:pPr algn="ctr" rtl="1">
                        <a:lnSpc>
                          <a:spcPct val="107000"/>
                        </a:lnSpc>
                        <a:spcAft>
                          <a:spcPts val="0"/>
                        </a:spcAft>
                      </a:pPr>
                      <a:r>
                        <a:rPr lang="fa-IR" sz="1800" b="1" dirty="0">
                          <a:solidFill>
                            <a:srgbClr val="00B050"/>
                          </a:solidFill>
                          <a:effectLst/>
                          <a:latin typeface="Tahoma" panose="020B0604030504040204" pitchFamily="34" charset="0"/>
                          <a:ea typeface="Calibri" panose="020F0502020204030204" pitchFamily="34" charset="0"/>
                          <a:cs typeface="B Titr" panose="00000700000000000000" pitchFamily="2" charset="-78"/>
                        </a:rPr>
                        <a:t>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fa-IR" sz="1800">
                          <a:solidFill>
                            <a:srgbClr val="FF0000"/>
                          </a:solidFill>
                          <a:effectLst/>
                          <a:latin typeface="Calibri" panose="020F0502020204030204" pitchFamily="34" charset="0"/>
                          <a:ea typeface="Calibri" panose="020F0502020204030204" pitchFamily="34" charset="0"/>
                          <a:cs typeface="Tahoma" panose="020B0604030504040204" pitchFamily="34" charset="0"/>
                        </a:rPr>
                        <a:t>کاروفناوری کلاله در آپارات</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pPr>
                      <a:r>
                        <a:rPr lang="en-US" sz="1800" u="sng" dirty="0">
                          <a:solidFill>
                            <a:srgbClr val="0000FF"/>
                          </a:solidFill>
                          <a:effectLst/>
                          <a:latin typeface="Tahoma" panose="020B0604030504040204" pitchFamily="34" charset="0"/>
                          <a:ea typeface="Calibri" panose="020F0502020204030204" pitchFamily="34" charset="0"/>
                          <a:cs typeface="Arial" panose="020B0604020202020204" pitchFamily="34" charset="0"/>
                          <a:hlinkClick r:id="rId9"/>
                        </a:rPr>
                        <a:t>http://www.aparat.com/suherfe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6982375"/>
                  </a:ext>
                </a:extLst>
              </a:tr>
            </a:tbl>
          </a:graphicData>
        </a:graphic>
      </p:graphicFrame>
      <p:sp>
        <p:nvSpPr>
          <p:cNvPr id="3" name="Rectangle 1"/>
          <p:cNvSpPr>
            <a:spLocks noChangeArrowheads="1"/>
          </p:cNvSpPr>
          <p:nvPr/>
        </p:nvSpPr>
        <p:spPr bwMode="auto">
          <a:xfrm>
            <a:off x="3945369" y="870892"/>
            <a:ext cx="451758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altLang="fa-IR"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B Nazanin" panose="00000400000000000000" pitchFamily="2" charset="-78"/>
              </a:rPr>
              <a:t>کاروفناوری کلاله را دنبال کنید:</a:t>
            </a:r>
            <a:endParaRPr kumimoji="0" lang="en-US" altLang="fa-IR" sz="1050" b="0" i="0" u="none" strike="noStrike" kern="1200" cap="none" spc="0" normalizeH="0" baseline="0" noProof="0" dirty="0">
              <a:ln>
                <a:noFill/>
              </a:ln>
              <a:solidFill>
                <a:prstClr val="black"/>
              </a:solidFill>
              <a:effectLst/>
              <a:uLnTx/>
              <a:uFillTx/>
              <a:latin typeface="Garamond" panose="02020404030301010803"/>
              <a:ea typeface="+mn-ea"/>
              <a:cs typeface="Times New Roman" panose="02020603050405020304" pitchFamily="18" charset="0"/>
            </a:endParaRPr>
          </a:p>
        </p:txBody>
      </p:sp>
      <p:pic>
        <p:nvPicPr>
          <p:cNvPr id="5" name="Picture 4"/>
          <p:cNvPicPr/>
          <p:nvPr/>
        </p:nvPicPr>
        <p:blipFill>
          <a:blip r:embed="rId10">
            <a:extLst>
              <a:ext uri="{28A0092B-C50C-407E-A947-70E740481C1C}">
                <a14:useLocalDpi xmlns:a14="http://schemas.microsoft.com/office/drawing/2010/main" val="0"/>
              </a:ext>
            </a:extLst>
          </a:blip>
          <a:stretch>
            <a:fillRect/>
          </a:stretch>
        </p:blipFill>
        <p:spPr>
          <a:xfrm>
            <a:off x="4427984" y="4293096"/>
            <a:ext cx="3921497" cy="1584176"/>
          </a:xfrm>
          <a:prstGeom prst="rect">
            <a:avLst/>
          </a:prstGeom>
          <a:ln w="88900" cap="sq" cmpd="thickThin">
            <a:solidFill>
              <a:srgbClr val="FF0000"/>
            </a:solidFill>
            <a:prstDash val="solid"/>
            <a:miter lim="800000"/>
          </a:ln>
          <a:effectLst>
            <a:innerShdw blurRad="76200">
              <a:srgbClr val="000000"/>
            </a:innerShdw>
          </a:effectLst>
        </p:spPr>
      </p:pic>
      <p:pic>
        <p:nvPicPr>
          <p:cNvPr id="6" name="Picture 5"/>
          <p:cNvPicPr/>
          <p:nvPr/>
        </p:nvPicPr>
        <p:blipFill>
          <a:blip r:embed="rId11" cstate="print">
            <a:extLst>
              <a:ext uri="{28A0092B-C50C-407E-A947-70E740481C1C}">
                <a14:useLocalDpi xmlns:a14="http://schemas.microsoft.com/office/drawing/2010/main" val="0"/>
              </a:ext>
            </a:extLst>
          </a:blip>
          <a:stretch>
            <a:fillRect/>
          </a:stretch>
        </p:blipFill>
        <p:spPr>
          <a:xfrm>
            <a:off x="1331640" y="4221088"/>
            <a:ext cx="1800200" cy="1730127"/>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2"/>
    </p:custDataLst>
    <p:extLst>
      <p:ext uri="{BB962C8B-B14F-4D97-AF65-F5344CB8AC3E}">
        <p14:creationId xmlns:p14="http://schemas.microsoft.com/office/powerpoint/2010/main" val="18488986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827584" y="1269429"/>
            <a:ext cx="7488831" cy="3239691"/>
          </a:xfrm>
        </p:spPr>
        <p:txBody>
          <a:bodyPr vert="horz" lIns="68128" tIns="34073" rIns="68128" bIns="34073" rtlCol="0" anchor="ctr">
            <a:noAutofit/>
          </a:bodyPr>
          <a:lstStyle/>
          <a:p>
            <a:pPr eaLnBrk="1" hangingPunct="1"/>
            <a:br>
              <a:rPr lang="fa-IR" sz="3300" b="1" dirty="0">
                <a:solidFill>
                  <a:srgbClr val="C00000"/>
                </a:solidFill>
                <a:cs typeface="B Titr" pitchFamily="2" charset="-78"/>
              </a:rPr>
            </a:br>
            <a:r>
              <a:rPr lang="fa-IR" sz="4050" b="1" dirty="0">
                <a:solidFill>
                  <a:srgbClr val="C00000"/>
                </a:solidFill>
                <a:cs typeface="B Titr" pitchFamily="2" charset="-78"/>
              </a:rPr>
              <a:t>برای دریافت جدیدترین مطالب </a:t>
            </a:r>
            <a:br>
              <a:rPr lang="fa-IR" sz="4050" b="1" dirty="0">
                <a:solidFill>
                  <a:srgbClr val="C00000"/>
                </a:solidFill>
                <a:cs typeface="B Titr" pitchFamily="2" charset="-78"/>
              </a:rPr>
            </a:br>
            <a:r>
              <a:rPr lang="fa-IR" sz="4050" b="1" dirty="0">
                <a:solidFill>
                  <a:srgbClr val="C00000"/>
                </a:solidFill>
                <a:cs typeface="B Titr" pitchFamily="2" charset="-78"/>
              </a:rPr>
              <a:t>درس شیرین کاروفناوری </a:t>
            </a:r>
            <a:br>
              <a:rPr lang="fa-IR" sz="4050" b="1" dirty="0">
                <a:solidFill>
                  <a:srgbClr val="C00000"/>
                </a:solidFill>
                <a:cs typeface="B Titr" pitchFamily="2" charset="-78"/>
              </a:rPr>
            </a:br>
            <a:r>
              <a:rPr lang="fa-IR" sz="4050" b="1" dirty="0">
                <a:solidFill>
                  <a:srgbClr val="C00000"/>
                </a:solidFill>
                <a:cs typeface="B Titr" pitchFamily="2" charset="-78"/>
              </a:rPr>
              <a:t>به سایت زیر مراجعه نمایید.</a:t>
            </a:r>
            <a:br>
              <a:rPr lang="fa-IR" sz="3300" dirty="0">
                <a:solidFill>
                  <a:srgbClr val="C00000"/>
                </a:solidFill>
                <a:cs typeface="B Titr" pitchFamily="2" charset="-78"/>
              </a:rPr>
            </a:br>
            <a:endParaRPr lang="en-US" sz="2400" dirty="0">
              <a:solidFill>
                <a:srgbClr val="C00000"/>
              </a:solidFill>
              <a:cs typeface="B Elham" pitchFamily="2" charset="-78"/>
            </a:endParaRPr>
          </a:p>
        </p:txBody>
      </p:sp>
      <p:sp>
        <p:nvSpPr>
          <p:cNvPr id="3" name="TextBox 2"/>
          <p:cNvSpPr txBox="1"/>
          <p:nvPr/>
        </p:nvSpPr>
        <p:spPr>
          <a:xfrm>
            <a:off x="2639418" y="4509120"/>
            <a:ext cx="3865161" cy="830997"/>
          </a:xfrm>
          <a:prstGeom prst="rect">
            <a:avLst/>
          </a:prstGeom>
          <a:noFill/>
        </p:spPr>
        <p:txBody>
          <a:bodyPr wrap="none" rtlCol="1">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ndalus" panose="02020603050405020304" pitchFamily="18" charset="-78"/>
                <a:ea typeface="+mn-ea"/>
                <a:cs typeface="B Arabic Style" panose="00000400000000000000" pitchFamily="2" charset="-78"/>
                <a:hlinkClick r:id="rId6"/>
              </a:rPr>
              <a:t>Suherfe.blog.ir</a:t>
            </a:r>
            <a:endParaRPr kumimoji="0" lang="fa-IR" sz="4800" b="1" i="0" u="none" strike="noStrike" kern="1200" cap="none" spc="0" normalizeH="0" baseline="0" noProof="0" dirty="0">
              <a:ln>
                <a:noFill/>
              </a:ln>
              <a:solidFill>
                <a:prstClr val="black"/>
              </a:solidFill>
              <a:effectLst/>
              <a:uLnTx/>
              <a:uFillTx/>
              <a:latin typeface="Andalus" panose="02020603050405020304" pitchFamily="18" charset="-78"/>
              <a:ea typeface="+mn-ea"/>
              <a:cs typeface="B Arabic Style" panose="00000400000000000000" pitchFamily="2" charset="-78"/>
            </a:endParaRPr>
          </a:p>
        </p:txBody>
      </p:sp>
    </p:spTree>
    <p:extLst>
      <p:ext uri="{BB962C8B-B14F-4D97-AF65-F5344CB8AC3E}">
        <p14:creationId xmlns:p14="http://schemas.microsoft.com/office/powerpoint/2010/main" val="3972828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sndAc>
          <p:stSnd>
            <p:snd r:embed="rId4" name="audio3.wav"/>
          </p:stSnd>
        </p:sndAc>
      </p:transition>
    </mc:Choice>
    <mc:Fallback xmlns="">
      <p:transition spd="slow">
        <p:random/>
        <p:sndAc>
          <p:stSnd>
            <p:snd r:embed="rId7" name="audio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3666"/>
                                        </p:tgtEl>
                                        <p:attrNameLst>
                                          <p:attrName>style.visibility</p:attrName>
                                        </p:attrNameLst>
                                      </p:cBhvr>
                                      <p:to>
                                        <p:strVal val="visible"/>
                                      </p:to>
                                    </p:set>
                                    <p:anim calcmode="lin" valueType="num">
                                      <p:cBhvr>
                                        <p:cTn id="7" dur="500" fill="hold"/>
                                        <p:tgtEl>
                                          <p:spTgt spid="1136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3666"/>
                                        </p:tgtEl>
                                        <p:attrNameLst>
                                          <p:attrName>ppt_y</p:attrName>
                                        </p:attrNameLst>
                                      </p:cBhvr>
                                      <p:tavLst>
                                        <p:tav tm="0">
                                          <p:val>
                                            <p:strVal val="#ppt_y"/>
                                          </p:val>
                                        </p:tav>
                                        <p:tav tm="100000">
                                          <p:val>
                                            <p:strVal val="#ppt_y"/>
                                          </p:val>
                                        </p:tav>
                                      </p:tavLst>
                                    </p:anim>
                                    <p:anim calcmode="lin" valueType="num">
                                      <p:cBhvr>
                                        <p:cTn id="9" dur="500" fill="hold"/>
                                        <p:tgtEl>
                                          <p:spTgt spid="1136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36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3666"/>
                                        </p:tgtEl>
                                      </p:cBhvr>
                                    </p:animEffect>
                                  </p:childTnLst>
                                </p:cTn>
                              </p:par>
                            </p:childTnLst>
                          </p:cTn>
                        </p:par>
                        <p:par>
                          <p:cTn id="12" fill="hold">
                            <p:stCondLst>
                              <p:cond delay="3600"/>
                            </p:stCondLst>
                            <p:childTnLst>
                              <p:par>
                                <p:cTn id="13" presetID="53"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610476" y="1876849"/>
            <a:ext cx="5832648" cy="3439403"/>
          </a:xfrm>
          <a:prstGeom prst="rect">
            <a:avLst/>
          </a:prstGeom>
        </p:spPr>
        <p:txBody>
          <a:bodyPr wrap="square">
            <a:spAutoFit/>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kumimoji="0" lang="fa-IR" sz="18750" b="1" i="0" u="none" strike="noStrike" kern="1200" cap="none" spc="0" normalizeH="0" baseline="0" noProof="0" dirty="0">
                <a:ln>
                  <a:noFill/>
                </a:ln>
                <a:solidFill>
                  <a:srgbClr val="FF0000"/>
                </a:solidFill>
                <a:effectLst/>
                <a:uLnTx/>
                <a:uFillTx/>
                <a:latin typeface="Amuzeh-New-Bold"/>
                <a:ea typeface="+mn-ea"/>
                <a:cs typeface="B Titr" panose="00000700000000000000" pitchFamily="2" charset="-78"/>
              </a:rPr>
              <a:t>پایان</a:t>
            </a:r>
          </a:p>
          <a:p>
            <a:pPr marL="0" marR="0" lvl="0" indent="0" algn="r" defTabSz="685800" rtl="1" eaLnBrk="1" fontAlgn="auto" latinLnBrk="0" hangingPunct="1">
              <a:lnSpc>
                <a:spcPct val="100000"/>
              </a:lnSpc>
              <a:spcBef>
                <a:spcPts val="0"/>
              </a:spcBef>
              <a:spcAft>
                <a:spcPts val="0"/>
              </a:spcAft>
              <a:buClrTx/>
              <a:buSzTx/>
              <a:buFontTx/>
              <a:buNone/>
              <a:tabLst/>
              <a:defRPr/>
            </a:pPr>
            <a:endParaRPr kumimoji="0" lang="fa-IR" sz="3000" b="1" i="0" u="none" strike="noStrike" kern="1200" cap="none" spc="0" normalizeH="0" baseline="0" noProof="0" dirty="0">
              <a:ln>
                <a:noFill/>
              </a:ln>
              <a:solidFill>
                <a:srgbClr val="FF0000"/>
              </a:solidFill>
              <a:effectLst/>
              <a:uLnTx/>
              <a:uFillTx/>
              <a:latin typeface="Amuzeh-New-Bold"/>
              <a:ea typeface="+mn-ea"/>
              <a:cs typeface="B Titr" panose="00000700000000000000" pitchFamily="2" charset="-78"/>
            </a:endParaRPr>
          </a:p>
        </p:txBody>
      </p:sp>
    </p:spTree>
    <p:custDataLst>
      <p:tags r:id="rId2"/>
    </p:custDataLst>
    <p:extLst>
      <p:ext uri="{BB962C8B-B14F-4D97-AF65-F5344CB8AC3E}">
        <p14:creationId xmlns:p14="http://schemas.microsoft.com/office/powerpoint/2010/main" val="23126482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85120" y="677728"/>
            <a:ext cx="8750424" cy="3785652"/>
          </a:xfrm>
          <a:prstGeom prst="rect">
            <a:avLst/>
          </a:prstGeom>
        </p:spPr>
        <p:txBody>
          <a:bodyPr wrap="square">
            <a:spAutoFit/>
          </a:bodyPr>
          <a:lstStyle/>
          <a:p>
            <a:pPr algn="just" rtl="1"/>
            <a:r>
              <a:rPr lang="fa-IR" sz="2400" dirty="0">
                <a:latin typeface="AmuzehNewNormalPS"/>
                <a:cs typeface="B Nazanin" panose="00000400000000000000" pitchFamily="2" charset="-78"/>
              </a:rPr>
              <a:t>روش های گوناگونی وجود دارد تا بتوان مخترع و نوآور خوبی بود، مانندِ ایده گرفتن از آفرینش، بررسی روش کار وسایل پیرامون خود، بررسی زندگی مخترعان، افزایش قدرت خلاقیت و یادگرفتن روش طراحى و ساخت.</a:t>
            </a:r>
          </a:p>
          <a:p>
            <a:pPr algn="just" rtl="1"/>
            <a:endParaRPr lang="fa-IR" sz="2400" dirty="0">
              <a:latin typeface="AmuzehNewNormalPS"/>
              <a:cs typeface="B Nazanin" panose="00000400000000000000" pitchFamily="2" charset="-78"/>
            </a:endParaRPr>
          </a:p>
          <a:p>
            <a:pPr algn="just" rtl="1"/>
            <a:r>
              <a:rPr lang="fa-IR" sz="2400" b="1" dirty="0">
                <a:solidFill>
                  <a:srgbClr val="FF0000"/>
                </a:solidFill>
                <a:latin typeface="AmuzehNewNormalPS"/>
                <a:cs typeface="B Nazanin" panose="00000400000000000000" pitchFamily="2" charset="-78"/>
              </a:rPr>
              <a:t>ایده گرفتن از آفرینش:</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 هنگامی که در بین راه خانه و مدرسه با دقت به پیرامون خود نگاه می کنید با خود بیندیشید چگونه می توان از موجودات، آفرینش، درختان، کوه ها، آسمان و خیلی چیزهای دیگر، ایده و فکر جدید گرفت کار اصلی آنها چیست؟ چگونه کار می کنند؟ مخترع آنها کیست؟ و آیا می توان برای اختراع از طبیعت ایده گرفت؟</a:t>
            </a:r>
            <a:endParaRPr lang="fa-IR" sz="2400" dirty="0">
              <a:cs typeface="B Nazanin" panose="00000400000000000000" pitchFamily="2" charset="-78"/>
            </a:endParaRPr>
          </a:p>
        </p:txBody>
      </p:sp>
      <p:pic>
        <p:nvPicPr>
          <p:cNvPr id="3" name="Picture 2"/>
          <p:cNvPicPr>
            <a:picLocks noChangeAspect="1"/>
          </p:cNvPicPr>
          <p:nvPr/>
        </p:nvPicPr>
        <p:blipFill>
          <a:blip r:embed="rId4"/>
          <a:stretch>
            <a:fillRect/>
          </a:stretch>
        </p:blipFill>
        <p:spPr>
          <a:xfrm>
            <a:off x="2783659" y="4452025"/>
            <a:ext cx="2004365" cy="1496819"/>
          </a:xfrm>
          <a:prstGeom prst="rect">
            <a:avLst/>
          </a:prstGeom>
        </p:spPr>
      </p:pic>
      <p:pic>
        <p:nvPicPr>
          <p:cNvPr id="4" name="Picture 3"/>
          <p:cNvPicPr>
            <a:picLocks noChangeAspect="1"/>
          </p:cNvPicPr>
          <p:nvPr/>
        </p:nvPicPr>
        <p:blipFill>
          <a:blip r:embed="rId5"/>
          <a:stretch>
            <a:fillRect/>
          </a:stretch>
        </p:blipFill>
        <p:spPr>
          <a:xfrm>
            <a:off x="467544" y="4463380"/>
            <a:ext cx="2065668" cy="1485464"/>
          </a:xfrm>
          <a:prstGeom prst="rect">
            <a:avLst/>
          </a:prstGeom>
        </p:spPr>
      </p:pic>
      <p:sp>
        <p:nvSpPr>
          <p:cNvPr id="5" name="Rectangle 4"/>
          <p:cNvSpPr/>
          <p:nvPr/>
        </p:nvSpPr>
        <p:spPr>
          <a:xfrm>
            <a:off x="687156" y="6165304"/>
            <a:ext cx="3456395" cy="369332"/>
          </a:xfrm>
          <a:prstGeom prst="rect">
            <a:avLst/>
          </a:prstGeom>
        </p:spPr>
        <p:txBody>
          <a:bodyPr wrap="none">
            <a:spAutoFit/>
          </a:bodyPr>
          <a:lstStyle/>
          <a:p>
            <a:pPr algn="just" rtl="1"/>
            <a:r>
              <a:rPr lang="fa-IR" b="1" dirty="0">
                <a:solidFill>
                  <a:srgbClr val="FF0000"/>
                </a:solidFill>
                <a:latin typeface="AmuzehNewNormalPS"/>
                <a:cs typeface="B Nazanin" panose="00000400000000000000" pitchFamily="2" charset="-78"/>
              </a:rPr>
              <a:t>ایده گرفتن دوربین عکاسی از چشم انسان</a:t>
            </a:r>
          </a:p>
        </p:txBody>
      </p:sp>
    </p:spTree>
    <p:custDataLst>
      <p:tags r:id="rId2"/>
    </p:custDataLst>
    <p:extLst>
      <p:ext uri="{BB962C8B-B14F-4D97-AF65-F5344CB8AC3E}">
        <p14:creationId xmlns:p14="http://schemas.microsoft.com/office/powerpoint/2010/main" val="30781986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404664"/>
            <a:ext cx="8640960" cy="2677656"/>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p>
          <a:p>
            <a:pPr algn="just" rtl="1"/>
            <a:endParaRPr lang="fa-IR" sz="2400" dirty="0">
              <a:latin typeface="AmuzehNewNormalPS"/>
              <a:cs typeface="B Nazanin" panose="00000400000000000000" pitchFamily="2" charset="-78"/>
            </a:endParaRPr>
          </a:p>
          <a:p>
            <a:pPr algn="just" rtl="1"/>
            <a:r>
              <a:rPr lang="fa-IR" sz="2400" dirty="0">
                <a:solidFill>
                  <a:srgbClr val="0070C0"/>
                </a:solidFill>
                <a:latin typeface="AmuzehNewNormalPS"/>
                <a:cs typeface="B Nazanin" panose="00000400000000000000" pitchFamily="2" charset="-78"/>
              </a:rPr>
              <a:t>بررسی چند اختراع الهام گرفته شده از طبیعت</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گروه خود، چند اختراع الهام گرفته شده از آفرینش را در جدول بنویسید.</a:t>
            </a:r>
          </a:p>
          <a:p>
            <a:pPr algn="just" rtl="1"/>
            <a:endParaRPr lang="fa-IR" sz="2400" dirty="0">
              <a:latin typeface="AmuzehNewNormalPS"/>
              <a:cs typeface="B Nazanin" panose="00000400000000000000" pitchFamily="2" charset="-78"/>
            </a:endParaRPr>
          </a:p>
          <a:p>
            <a:pPr algn="just" rtl="1"/>
            <a:r>
              <a:rPr lang="fa-IR" sz="2400" b="1" dirty="0">
                <a:solidFill>
                  <a:srgbClr val="FF0000"/>
                </a:solidFill>
                <a:latin typeface="AmuzehNewNormalPS"/>
                <a:cs typeface="B Nazanin" panose="00000400000000000000" pitchFamily="2" charset="-78"/>
              </a:rPr>
              <a:t>                                            </a:t>
            </a:r>
            <a:r>
              <a:rPr lang="fa-IR" b="1" dirty="0">
                <a:solidFill>
                  <a:srgbClr val="FF0000"/>
                </a:solidFill>
                <a:latin typeface="AmuzehNewNormalPS"/>
                <a:cs typeface="B Nazanin" panose="00000400000000000000" pitchFamily="2" charset="-78"/>
              </a:rPr>
              <a:t>جدول اختراعات الهام گرفته شده از طبیعت</a:t>
            </a:r>
          </a:p>
        </p:txBody>
      </p:sp>
      <p:pic>
        <p:nvPicPr>
          <p:cNvPr id="2" name="Picture 1"/>
          <p:cNvPicPr>
            <a:picLocks noChangeAspect="1"/>
          </p:cNvPicPr>
          <p:nvPr/>
        </p:nvPicPr>
        <p:blipFill>
          <a:blip r:embed="rId4"/>
          <a:stretch>
            <a:fillRect/>
          </a:stretch>
        </p:blipFill>
        <p:spPr>
          <a:xfrm>
            <a:off x="251520" y="3082320"/>
            <a:ext cx="6984777" cy="2664296"/>
          </a:xfrm>
          <a:prstGeom prst="rect">
            <a:avLst/>
          </a:prstGeom>
        </p:spPr>
      </p:pic>
      <p:sp>
        <p:nvSpPr>
          <p:cNvPr id="5" name="Rectangle 4"/>
          <p:cNvSpPr/>
          <p:nvPr/>
        </p:nvSpPr>
        <p:spPr>
          <a:xfrm>
            <a:off x="6025065" y="5949280"/>
            <a:ext cx="2893741" cy="584775"/>
          </a:xfrm>
          <a:prstGeom prst="rect">
            <a:avLst/>
          </a:prstGeom>
        </p:spPr>
        <p:txBody>
          <a:bodyPr wrap="none">
            <a:spAutoFit/>
          </a:bodyPr>
          <a:lstStyle/>
          <a:p>
            <a:pPr lvl="0"/>
            <a:r>
              <a:rPr lang="fa-IR" sz="3200" b="1" dirty="0">
                <a:solidFill>
                  <a:prstClr val="black"/>
                </a:solidFill>
                <a:cs typeface="B Nazanin" panose="00000400000000000000" pitchFamily="2" charset="-78"/>
              </a:rPr>
              <a:t>جواب در صفحه بعد</a:t>
            </a:r>
          </a:p>
        </p:txBody>
      </p:sp>
    </p:spTree>
    <p:custDataLst>
      <p:tags r:id="rId2"/>
    </p:custDataLst>
    <p:extLst>
      <p:ext uri="{BB962C8B-B14F-4D97-AF65-F5344CB8AC3E}">
        <p14:creationId xmlns:p14="http://schemas.microsoft.com/office/powerpoint/2010/main" val="14478748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51520" y="332656"/>
            <a:ext cx="8640960" cy="1200329"/>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endParaRPr lang="fa-IR" sz="2400" dirty="0">
              <a:latin typeface="AmuzehNewNormalPS"/>
              <a:cs typeface="B Nazanin" panose="00000400000000000000" pitchFamily="2" charset="-78"/>
            </a:endParaRPr>
          </a:p>
          <a:p>
            <a:pPr algn="just" rtl="1"/>
            <a:r>
              <a:rPr lang="fa-IR" sz="2400" dirty="0">
                <a:solidFill>
                  <a:srgbClr val="0070C0"/>
                </a:solidFill>
                <a:latin typeface="AmuzehNewNormalPS"/>
                <a:cs typeface="B Nazanin" panose="00000400000000000000" pitchFamily="2" charset="-78"/>
              </a:rPr>
              <a:t>بررسی چند اختراع الهام گرفته شده از طبیعت</a:t>
            </a:r>
          </a:p>
          <a:p>
            <a:pPr algn="just" rtl="1"/>
            <a:r>
              <a:rPr lang="fa-IR" sz="2400" dirty="0">
                <a:latin typeface="AmuzehNewNormalPS"/>
                <a:cs typeface="B Nazanin" panose="00000400000000000000" pitchFamily="2" charset="-78"/>
              </a:rPr>
              <a:t>در گروه خود، چند اختراع الهام گرفته شده از آفرینش را در جدول بنویسید.</a:t>
            </a:r>
            <a:endParaRPr lang="fa-IR" sz="3200" b="1" dirty="0">
              <a:latin typeface="AmuzehNewNormalPS"/>
              <a:cs typeface="B Nazanin" panose="00000400000000000000" pitchFamily="2" charset="-78"/>
              <a:hlinkClick r:id="rId4"/>
            </a:endParaRPr>
          </a:p>
        </p:txBody>
      </p:sp>
      <p:sp>
        <p:nvSpPr>
          <p:cNvPr id="5" name="TextBox 4"/>
          <p:cNvSpPr txBox="1"/>
          <p:nvPr/>
        </p:nvSpPr>
        <p:spPr>
          <a:xfrm>
            <a:off x="6676793" y="6040446"/>
            <a:ext cx="2302233" cy="584775"/>
          </a:xfrm>
          <a:prstGeom prst="rect">
            <a:avLst/>
          </a:prstGeom>
          <a:noFill/>
        </p:spPr>
        <p:txBody>
          <a:bodyPr wrap="none" rtlCol="1">
            <a:spAutoFit/>
          </a:bodyPr>
          <a:lstStyle/>
          <a:p>
            <a:r>
              <a:rPr lang="fa-IR" sz="3200" b="1" dirty="0">
                <a:cs typeface="B Nazanin" panose="00000400000000000000" pitchFamily="2" charset="-78"/>
                <a:hlinkClick r:id="rId4"/>
              </a:rPr>
              <a:t>جواب در سایت</a:t>
            </a:r>
            <a:endParaRPr lang="fa-IR" sz="3200" b="1" dirty="0">
              <a:cs typeface="B Nazanin" panose="000004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4005175200"/>
              </p:ext>
            </p:extLst>
          </p:nvPr>
        </p:nvGraphicFramePr>
        <p:xfrm>
          <a:off x="397574" y="1705770"/>
          <a:ext cx="8492558" cy="4343086"/>
        </p:xfrm>
        <a:graphic>
          <a:graphicData uri="http://schemas.openxmlformats.org/drawingml/2006/table">
            <a:tbl>
              <a:tblPr/>
              <a:tblGrid>
                <a:gridCol w="4246279">
                  <a:extLst>
                    <a:ext uri="{9D8B030D-6E8A-4147-A177-3AD203B41FA5}">
                      <a16:colId xmlns:a16="http://schemas.microsoft.com/office/drawing/2014/main" val="36084226"/>
                    </a:ext>
                  </a:extLst>
                </a:gridCol>
                <a:gridCol w="4246279">
                  <a:extLst>
                    <a:ext uri="{9D8B030D-6E8A-4147-A177-3AD203B41FA5}">
                      <a16:colId xmlns:a16="http://schemas.microsoft.com/office/drawing/2014/main" val="2089223498"/>
                    </a:ext>
                  </a:extLst>
                </a:gridCol>
              </a:tblGrid>
              <a:tr h="319835">
                <a:tc>
                  <a:txBody>
                    <a:bodyPr/>
                    <a:lstStyle/>
                    <a:p>
                      <a:pPr marL="342900" marR="0" lvl="1" indent="0" algn="r" defTabSz="685800" rtl="1" eaLnBrk="1" fontAlgn="auto" latinLnBrk="0" hangingPunct="1">
                        <a:lnSpc>
                          <a:spcPct val="100000"/>
                        </a:lnSpc>
                        <a:spcBef>
                          <a:spcPts val="0"/>
                        </a:spcBef>
                        <a:spcAft>
                          <a:spcPts val="0"/>
                        </a:spcAft>
                        <a:buClrTx/>
                        <a:buSzTx/>
                        <a:buFontTx/>
                        <a:buNone/>
                        <a:tabLst/>
                        <a:defRPr/>
                      </a:pPr>
                      <a:r>
                        <a:rPr lang="fa-IR" sz="2000" dirty="0">
                          <a:solidFill>
                            <a:srgbClr val="008000"/>
                          </a:solidFill>
                          <a:effectLst/>
                          <a:latin typeface="tahoma" panose="020B0604030504040204" pitchFamily="34" charset="0"/>
                          <a:cs typeface="B Koodak" panose="00000700000000000000" pitchFamily="2" charset="-78"/>
                        </a:rPr>
                        <a:t>اختراع الهام گرفته از آن</a:t>
                      </a:r>
                      <a:endParaRPr lang="fa-IR" sz="20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1" indent="0" algn="r" defTabSz="685800" rtl="1" eaLnBrk="1" fontAlgn="auto" latinLnBrk="0" hangingPunct="1">
                        <a:lnSpc>
                          <a:spcPct val="100000"/>
                        </a:lnSpc>
                        <a:spcBef>
                          <a:spcPts val="0"/>
                        </a:spcBef>
                        <a:spcAft>
                          <a:spcPts val="0"/>
                        </a:spcAft>
                        <a:buClrTx/>
                        <a:buSzTx/>
                        <a:buFontTx/>
                        <a:buNone/>
                        <a:tabLst/>
                        <a:defRPr/>
                      </a:pPr>
                      <a:r>
                        <a:rPr lang="fa-IR" sz="2000" dirty="0">
                          <a:solidFill>
                            <a:srgbClr val="008000"/>
                          </a:solidFill>
                          <a:effectLst/>
                          <a:latin typeface="tahoma" panose="020B0604030504040204" pitchFamily="34" charset="0"/>
                          <a:cs typeface="B Koodak" panose="00000700000000000000" pitchFamily="2" charset="-78"/>
                        </a:rPr>
                        <a:t>نام آفریده طبیعی</a:t>
                      </a:r>
                      <a:endParaRPr lang="fa-IR" sz="20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648431"/>
                  </a:ext>
                </a:extLst>
              </a:tr>
              <a:tr h="319835">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دوربین عکاسی و فیلمبرداری</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چشم</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5197814"/>
                  </a:ext>
                </a:extLst>
              </a:tr>
              <a:tr h="173470">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ماشین های حفاری</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کرم خاکی</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2701987"/>
                  </a:ext>
                </a:extLst>
              </a:tr>
              <a:tr h="173470">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هواپیمای بی صدا</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بال جغد</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9566652"/>
                  </a:ext>
                </a:extLst>
              </a:tr>
              <a:tr h="319835">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چاقو - کارد</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دندان - سنگ تیز</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2847456"/>
                  </a:ext>
                </a:extLst>
              </a:tr>
              <a:tr h="319835">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تورماهیگیری - جلیقه ضدگلوله</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a:solidFill>
                            <a:srgbClr val="0000FF"/>
                          </a:solidFill>
                          <a:effectLst/>
                          <a:latin typeface="tahoma" panose="020B0604030504040204" pitchFamily="34" charset="0"/>
                          <a:cs typeface="B Koodak" panose="00000700000000000000" pitchFamily="2" charset="-78"/>
                        </a:rPr>
                        <a:t>تار عنکبوت</a:t>
                      </a:r>
                      <a:endParaRPr lang="fa-IR" sz="160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3021145"/>
                  </a:ext>
                </a:extLst>
              </a:tr>
              <a:tr h="319835">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دستگاه دیالیز</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کلیه</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5282573"/>
                  </a:ext>
                </a:extLst>
              </a:tr>
              <a:tr h="319835">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رادار</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راه یابی خفاش</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1210234"/>
                  </a:ext>
                </a:extLst>
              </a:tr>
              <a:tr h="319835">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باران مصنوعی</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باران طبیعی</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7111934"/>
                  </a:ext>
                </a:extLst>
              </a:tr>
              <a:tr h="319835">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هلی کوپتر</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سنجاقک</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784330"/>
                  </a:ext>
                </a:extLst>
              </a:tr>
              <a:tr h="319835">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زره و سپر</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پوشش بدن حیوانات</a:t>
                      </a: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7783160"/>
                  </a:ext>
                </a:extLst>
              </a:tr>
              <a:tr h="319835">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چسب ولکرو - خودچسب</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گیاه بابا آدم</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767338"/>
                  </a:ext>
                </a:extLst>
              </a:tr>
              <a:tr h="319835">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ساخت وسایل نقلیه آیرودینامیک</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FF0000"/>
                          </a:solidFill>
                          <a:effectLst/>
                          <a:latin typeface="tahoma" panose="020B0604030504040204" pitchFamily="34" charset="0"/>
                          <a:cs typeface="B Koodak" panose="00000700000000000000" pitchFamily="2" charset="-78"/>
                        </a:rPr>
                        <a:t>نوک پرندگان</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4832607"/>
                  </a:ext>
                </a:extLst>
              </a:tr>
              <a:tr h="173470">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کلنگ</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lvl="1" algn="r" rtl="1"/>
                      <a:r>
                        <a:rPr lang="fa-IR" sz="1600" dirty="0">
                          <a:solidFill>
                            <a:srgbClr val="0000FF"/>
                          </a:solidFill>
                          <a:effectLst/>
                          <a:latin typeface="tahoma" panose="020B0604030504040204" pitchFamily="34" charset="0"/>
                          <a:cs typeface="B Koodak" panose="00000700000000000000" pitchFamily="2" charset="-78"/>
                        </a:rPr>
                        <a:t>نوک پرندگان</a:t>
                      </a:r>
                      <a:endParaRPr lang="fa-IR" sz="1600" dirty="0">
                        <a:effectLst/>
                        <a:cs typeface="B Koodak" panose="00000700000000000000" pitchFamily="2" charset="-78"/>
                      </a:endParaRPr>
                    </a:p>
                  </a:txBody>
                  <a:tcPr marL="13552" marR="13552" marT="13552" marB="1355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5298276"/>
                  </a:ext>
                </a:extLst>
              </a:tr>
            </a:tbl>
          </a:graphicData>
        </a:graphic>
      </p:graphicFrame>
    </p:spTree>
    <p:custDataLst>
      <p:tags r:id="rId2"/>
    </p:custDataLst>
    <p:extLst>
      <p:ext uri="{BB962C8B-B14F-4D97-AF65-F5344CB8AC3E}">
        <p14:creationId xmlns:p14="http://schemas.microsoft.com/office/powerpoint/2010/main" val="26635600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51520" y="476672"/>
            <a:ext cx="8631606" cy="2308324"/>
          </a:xfrm>
          <a:prstGeom prst="rect">
            <a:avLst/>
          </a:prstGeom>
        </p:spPr>
        <p:txBody>
          <a:bodyPr wrap="square">
            <a:spAutoFit/>
          </a:bodyPr>
          <a:lstStyle/>
          <a:p>
            <a:pPr algn="r" rtl="1"/>
            <a:r>
              <a:rPr lang="fa-IR" sz="2400" b="1" dirty="0">
                <a:solidFill>
                  <a:srgbClr val="FF0000"/>
                </a:solidFill>
                <a:latin typeface="AmuzehNewNormalPS"/>
                <a:cs typeface="B Nazanin" panose="00000400000000000000" pitchFamily="2" charset="-78"/>
              </a:rPr>
              <a:t>بررسی چگونگی کار وسایل پیرامون: </a:t>
            </a:r>
          </a:p>
          <a:p>
            <a:pPr algn="r"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مخترعان و نوآوران در ساخت وسایل و محصولات خود، روش ها و ایده های نو را به کار می برند. بررسی چگونگی کار وسایل می تواند موجب پدید آمدن یک ایده جدید و نو باشد و کمک کند تا بتوان وسیله دلخواه و مورد نیاز خود را اختراع کرد.</a:t>
            </a:r>
          </a:p>
          <a:p>
            <a:pPr algn="r" rtl="1"/>
            <a:endParaRPr lang="fa-IR" sz="2400" dirty="0">
              <a:latin typeface="AmuzehNewNormalPS"/>
              <a:cs typeface="B Nazanin" panose="00000400000000000000" pitchFamily="2" charset="-78"/>
            </a:endParaRPr>
          </a:p>
        </p:txBody>
      </p:sp>
      <p:pic>
        <p:nvPicPr>
          <p:cNvPr id="2" name="Picture 1"/>
          <p:cNvPicPr>
            <a:picLocks noChangeAspect="1"/>
          </p:cNvPicPr>
          <p:nvPr/>
        </p:nvPicPr>
        <p:blipFill>
          <a:blip r:embed="rId3"/>
          <a:stretch>
            <a:fillRect/>
          </a:stretch>
        </p:blipFill>
        <p:spPr>
          <a:xfrm>
            <a:off x="251520" y="2929328"/>
            <a:ext cx="3200833" cy="2823516"/>
          </a:xfrm>
          <a:prstGeom prst="rect">
            <a:avLst/>
          </a:prstGeom>
        </p:spPr>
      </p:pic>
      <p:sp>
        <p:nvSpPr>
          <p:cNvPr id="3" name="Rectangle 2"/>
          <p:cNvSpPr/>
          <p:nvPr/>
        </p:nvSpPr>
        <p:spPr>
          <a:xfrm>
            <a:off x="3497251" y="3813852"/>
            <a:ext cx="5403526" cy="1938992"/>
          </a:xfrm>
          <a:prstGeom prst="rect">
            <a:avLst/>
          </a:prstGeom>
        </p:spPr>
        <p:txBody>
          <a:bodyPr wrap="square">
            <a:spAutoFit/>
          </a:bodyPr>
          <a:lstStyle/>
          <a:p>
            <a:pPr lvl="0" algn="just" rtl="1"/>
            <a:r>
              <a:rPr lang="fa-IR" sz="2400" dirty="0">
                <a:latin typeface="AmuzehNewNormalPS"/>
                <a:cs typeface="B Nazanin" panose="00000400000000000000" pitchFamily="2" charset="-78"/>
              </a:rPr>
              <a:t>برای نمونه در هنگام بررسی یک دوچرخه می توان به این موضوع پی برد که چه بخش ها و قطعاتی در دوچرخه وجود دارد، می توان برای اختراع دوچرخه ای که با باد کار کند از آن استفاده کرد. یا با باز و بسته کردن یک اسباب بازی می توان از روش کار آن آگاه شد.</a:t>
            </a:r>
            <a:endParaRPr lang="fa-IR" sz="2400" dirty="0">
              <a:cs typeface="B Nazanin" panose="00000400000000000000" pitchFamily="2" charset="-78"/>
            </a:endParaRPr>
          </a:p>
        </p:txBody>
      </p:sp>
    </p:spTree>
    <p:extLst>
      <p:ext uri="{BB962C8B-B14F-4D97-AF65-F5344CB8AC3E}">
        <p14:creationId xmlns:p14="http://schemas.microsoft.com/office/powerpoint/2010/main" val="14664166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ppt_x"/>
                                          </p:val>
                                        </p:tav>
                                        <p:tav tm="100000">
                                          <p:val>
                                            <p:strVal val="#ppt_x"/>
                                          </p:val>
                                        </p:tav>
                                      </p:tavLst>
                                    </p:anim>
                                    <p:anim calcmode="lin" valueType="num">
                                      <p:cBhvr additive="base">
                                        <p:cTn id="12" dur="1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ppt_x"/>
                                          </p:val>
                                        </p:tav>
                                        <p:tav tm="100000">
                                          <p:val>
                                            <p:strVal val="#ppt_x"/>
                                          </p:val>
                                        </p:tav>
                                      </p:tavLst>
                                    </p:anim>
                                    <p:anim calcmode="lin" valueType="num">
                                      <p:cBhvr additive="base">
                                        <p:cTn id="16"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4.4|6.8"/>
</p:tagLst>
</file>

<file path=ppt/tags/tag10.xml><?xml version="1.0" encoding="utf-8"?>
<p:tagLst xmlns:a="http://schemas.openxmlformats.org/drawingml/2006/main" xmlns:r="http://schemas.openxmlformats.org/officeDocument/2006/relationships" xmlns:p="http://schemas.openxmlformats.org/presentationml/2006/main">
  <p:tag name="TIMING" val="|2.1|2.4|5.8"/>
</p:tagLst>
</file>

<file path=ppt/tags/tag11.xml><?xml version="1.0" encoding="utf-8"?>
<p:tagLst xmlns:a="http://schemas.openxmlformats.org/drawingml/2006/main" xmlns:r="http://schemas.openxmlformats.org/officeDocument/2006/relationships" xmlns:p="http://schemas.openxmlformats.org/presentationml/2006/main">
  <p:tag name="TIMING" val="|2.8|7.9|5.4|4.8"/>
</p:tagLst>
</file>

<file path=ppt/tags/tag12.xml><?xml version="1.0" encoding="utf-8"?>
<p:tagLst xmlns:a="http://schemas.openxmlformats.org/drawingml/2006/main" xmlns:r="http://schemas.openxmlformats.org/officeDocument/2006/relationships" xmlns:p="http://schemas.openxmlformats.org/presentationml/2006/main">
  <p:tag name="TIMING" val="|1.7|4.4|6.8"/>
</p:tagLst>
</file>

<file path=ppt/tags/tag13.xml><?xml version="1.0" encoding="utf-8"?>
<p:tagLst xmlns:a="http://schemas.openxmlformats.org/drawingml/2006/main" xmlns:r="http://schemas.openxmlformats.org/officeDocument/2006/relationships" xmlns:p="http://schemas.openxmlformats.org/presentationml/2006/main">
  <p:tag name="TIMING" val="|1.7|4.4|6.8"/>
</p:tagLst>
</file>

<file path=ppt/tags/tag2.xml><?xml version="1.0" encoding="utf-8"?>
<p:tagLst xmlns:a="http://schemas.openxmlformats.org/drawingml/2006/main" xmlns:r="http://schemas.openxmlformats.org/officeDocument/2006/relationships" xmlns:p="http://schemas.openxmlformats.org/presentationml/2006/main">
  <p:tag name="TIMING" val="|2.8|7.9|5.4|4.8"/>
</p:tagLst>
</file>

<file path=ppt/tags/tag3.xml><?xml version="1.0" encoding="utf-8"?>
<p:tagLst xmlns:a="http://schemas.openxmlformats.org/drawingml/2006/main" xmlns:r="http://schemas.openxmlformats.org/officeDocument/2006/relationships" xmlns:p="http://schemas.openxmlformats.org/presentationml/2006/main">
  <p:tag name="TIMING" val="|4.8"/>
</p:tagLst>
</file>

<file path=ppt/tags/tag4.xml><?xml version="1.0" encoding="utf-8"?>
<p:tagLst xmlns:a="http://schemas.openxmlformats.org/drawingml/2006/main" xmlns:r="http://schemas.openxmlformats.org/officeDocument/2006/relationships" xmlns:p="http://schemas.openxmlformats.org/presentationml/2006/main">
  <p:tag name="TIMING" val="|4.8"/>
</p:tagLst>
</file>

<file path=ppt/tags/tag5.xml><?xml version="1.0" encoding="utf-8"?>
<p:tagLst xmlns:a="http://schemas.openxmlformats.org/drawingml/2006/main" xmlns:r="http://schemas.openxmlformats.org/officeDocument/2006/relationships" xmlns:p="http://schemas.openxmlformats.org/presentationml/2006/main">
  <p:tag name="TIMING" val="|4.8"/>
</p:tagLst>
</file>

<file path=ppt/tags/tag6.xml><?xml version="1.0" encoding="utf-8"?>
<p:tagLst xmlns:a="http://schemas.openxmlformats.org/drawingml/2006/main" xmlns:r="http://schemas.openxmlformats.org/officeDocument/2006/relationships" xmlns:p="http://schemas.openxmlformats.org/presentationml/2006/main">
  <p:tag name="TIMING" val="|4.8"/>
</p:tagLst>
</file>

<file path=ppt/tags/tag7.xml><?xml version="1.0" encoding="utf-8"?>
<p:tagLst xmlns:a="http://schemas.openxmlformats.org/drawingml/2006/main" xmlns:r="http://schemas.openxmlformats.org/officeDocument/2006/relationships" xmlns:p="http://schemas.openxmlformats.org/presentationml/2006/main">
  <p:tag name="TIMING" val="|4.8"/>
</p:tagLst>
</file>

<file path=ppt/tags/tag8.xml><?xml version="1.0" encoding="utf-8"?>
<p:tagLst xmlns:a="http://schemas.openxmlformats.org/drawingml/2006/main" xmlns:r="http://schemas.openxmlformats.org/officeDocument/2006/relationships" xmlns:p="http://schemas.openxmlformats.org/presentationml/2006/main">
  <p:tag name="TIMING" val="|2.1|2.4|5.8"/>
</p:tagLst>
</file>

<file path=ppt/tags/tag9.xml><?xml version="1.0" encoding="utf-8"?>
<p:tagLst xmlns:a="http://schemas.openxmlformats.org/drawingml/2006/main" xmlns:r="http://schemas.openxmlformats.org/officeDocument/2006/relationships" xmlns:p="http://schemas.openxmlformats.org/presentationml/2006/main">
  <p:tag name="TIMING" val="|2.1|2.4|5.8"/>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1.jpeg"/></Relationships>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rga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9_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4.xml><?xml version="1.0" encoding="utf-8"?>
<a:theme xmlns:a="http://schemas.openxmlformats.org/drawingml/2006/main" name="3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5.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56.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57.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741</TotalTime>
  <Words>4482</Words>
  <Application>Microsoft Office PowerPoint</Application>
  <PresentationFormat>On-screen Show (4:3)</PresentationFormat>
  <Paragraphs>529</Paragraphs>
  <Slides>58</Slides>
  <Notes>4</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58</vt:i4>
      </vt:variant>
    </vt:vector>
  </HeadingPairs>
  <TitlesOfParts>
    <vt:vector size="75" baseType="lpstr">
      <vt:lpstr>Garamond</vt:lpstr>
      <vt:lpstr>AmuzehNewNormalPS</vt:lpstr>
      <vt:lpstr>Amir-New</vt:lpstr>
      <vt:lpstr>Andalus</vt:lpstr>
      <vt:lpstr>B Koodak</vt:lpstr>
      <vt:lpstr>Tahoma</vt:lpstr>
      <vt:lpstr>Calibri</vt:lpstr>
      <vt:lpstr>Baasem</vt:lpstr>
      <vt:lpstr>B Titr</vt:lpstr>
      <vt:lpstr>Arial</vt:lpstr>
      <vt:lpstr>Corbel</vt:lpstr>
      <vt:lpstr>Tahoma</vt:lpstr>
      <vt:lpstr>Amuzeh-New-Bold</vt:lpstr>
      <vt:lpstr>Basis</vt:lpstr>
      <vt:lpstr>Organic</vt:lpstr>
      <vt:lpstr>9_Basis</vt:lpstr>
      <vt:lpstr>3_Organic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برای دریافت جدیدترین مطالب  درس شیرین کاروفناوری  به سایت زیر مراجعه نمایید. </vt:lpstr>
      <vt:lpstr>PowerPoint Presentation</vt:lpstr>
    </vt:vector>
  </TitlesOfParts>
  <Manager>seyyedsultan.shekhi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01-fanavari.suherfe.blog.ir</dc:title>
  <dc:subject>01-fanavari.suherfe.blog.ir</dc:subject>
  <dc:creator>suherfe.blog.ir</dc:creator>
  <cp:keywords>01-fanavari.suherfe.blog.ir</cp:keywords>
  <dc:description>01-fanavari.suherfe.blog.ir</dc:description>
  <cp:lastModifiedBy>Ahmad 204</cp:lastModifiedBy>
  <cp:revision>151</cp:revision>
  <dcterms:created xsi:type="dcterms:W3CDTF">2020-01-09T12:48:13Z</dcterms:created>
  <dcterms:modified xsi:type="dcterms:W3CDTF">2025-08-22T09:58:01Z</dcterms:modified>
  <cp:category>01-fanavari.suherfe.blog.ir</cp:category>
  <cp:version>7-1</cp:version>
</cp:coreProperties>
</file>